
<file path=[Content_Types].xml><?xml version="1.0" encoding="utf-8"?>
<Types xmlns="http://schemas.openxmlformats.org/package/2006/content-types">
  <Default Extension="bin" ContentType="image/unknown"/>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6.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4052" r:id="rId4"/>
  </p:sldMasterIdLst>
  <p:notesMasterIdLst>
    <p:notesMasterId r:id="rId67"/>
  </p:notesMasterIdLst>
  <p:handoutMasterIdLst>
    <p:handoutMasterId r:id="rId68"/>
  </p:handoutMasterIdLst>
  <p:sldIdLst>
    <p:sldId id="3060" r:id="rId5"/>
    <p:sldId id="2599" r:id="rId6"/>
    <p:sldId id="3058" r:id="rId7"/>
    <p:sldId id="3061" r:id="rId8"/>
    <p:sldId id="3005" r:id="rId9"/>
    <p:sldId id="2905" r:id="rId10"/>
    <p:sldId id="3084" r:id="rId11"/>
    <p:sldId id="2909" r:id="rId12"/>
    <p:sldId id="2808" r:id="rId13"/>
    <p:sldId id="3054" r:id="rId14"/>
    <p:sldId id="3055" r:id="rId15"/>
    <p:sldId id="3051" r:id="rId16"/>
    <p:sldId id="3063" r:id="rId17"/>
    <p:sldId id="323" r:id="rId18"/>
    <p:sldId id="3059" r:id="rId19"/>
    <p:sldId id="2896" r:id="rId20"/>
    <p:sldId id="3067" r:id="rId21"/>
    <p:sldId id="3068" r:id="rId22"/>
    <p:sldId id="2631" r:id="rId23"/>
    <p:sldId id="3082" r:id="rId24"/>
    <p:sldId id="430" r:id="rId25"/>
    <p:sldId id="3069" r:id="rId26"/>
    <p:sldId id="3071" r:id="rId27"/>
    <p:sldId id="2709" r:id="rId28"/>
    <p:sldId id="3081" r:id="rId29"/>
    <p:sldId id="3080" r:id="rId30"/>
    <p:sldId id="3076" r:id="rId31"/>
    <p:sldId id="2634" r:id="rId32"/>
    <p:sldId id="2638" r:id="rId33"/>
    <p:sldId id="2637" r:id="rId34"/>
    <p:sldId id="2623" r:id="rId35"/>
    <p:sldId id="294" r:id="rId36"/>
    <p:sldId id="2670" r:id="rId37"/>
    <p:sldId id="2901" r:id="rId38"/>
    <p:sldId id="3085" r:id="rId39"/>
    <p:sldId id="2845" r:id="rId40"/>
    <p:sldId id="2620" r:id="rId41"/>
    <p:sldId id="2591" r:id="rId42"/>
    <p:sldId id="2898" r:id="rId43"/>
    <p:sldId id="3075" r:id="rId44"/>
    <p:sldId id="559" r:id="rId45"/>
    <p:sldId id="3077" r:id="rId46"/>
    <p:sldId id="259" r:id="rId47"/>
    <p:sldId id="269" r:id="rId48"/>
    <p:sldId id="289" r:id="rId49"/>
    <p:sldId id="2859" r:id="rId50"/>
    <p:sldId id="2891" r:id="rId51"/>
    <p:sldId id="310" r:id="rId52"/>
    <p:sldId id="3078" r:id="rId53"/>
    <p:sldId id="2855" r:id="rId54"/>
    <p:sldId id="2862" r:id="rId55"/>
    <p:sldId id="2863" r:id="rId56"/>
    <p:sldId id="3079" r:id="rId57"/>
    <p:sldId id="2715" r:id="rId58"/>
    <p:sldId id="2716" r:id="rId59"/>
    <p:sldId id="292" r:id="rId60"/>
    <p:sldId id="283" r:id="rId61"/>
    <p:sldId id="2635" r:id="rId62"/>
    <p:sldId id="2710" r:id="rId63"/>
    <p:sldId id="2893" r:id="rId64"/>
    <p:sldId id="2894" r:id="rId65"/>
    <p:sldId id="289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9100"/>
    <a:srgbClr val="1B5C8D"/>
    <a:srgbClr val="E28700"/>
    <a:srgbClr val="CC9900"/>
    <a:srgbClr val="74B230"/>
    <a:srgbClr val="639828"/>
    <a:srgbClr val="6CA62C"/>
    <a:srgbClr val="195785"/>
    <a:srgbClr val="00FFFF"/>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27" autoAdjust="0"/>
    <p:restoredTop sz="94634" autoAdjust="0"/>
  </p:normalViewPr>
  <p:slideViewPr>
    <p:cSldViewPr snapToGrid="0">
      <p:cViewPr varScale="1">
        <p:scale>
          <a:sx n="111" d="100"/>
          <a:sy n="111" d="100"/>
        </p:scale>
        <p:origin x="348" y="96"/>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3187" y="3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BB96C0-AAD8-4842-B037-15CE68DD3360}"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C3E6DC9C-680C-4877-A4F4-A2E23D0E44BF}">
      <dgm:prSet/>
      <dgm:spPr/>
      <dgm:t>
        <a:bodyPr/>
        <a:lstStyle/>
        <a:p>
          <a:r>
            <a:rPr lang="en-US" dirty="0"/>
            <a:t>President Lyndon B. Johnson signed the Fair Housing Act into law seven days after Dr. Martin Luther King's assassination</a:t>
          </a:r>
        </a:p>
      </dgm:t>
    </dgm:pt>
    <dgm:pt modelId="{576B1AA6-C23E-4ED4-A45E-8497304AC170}" type="parTrans" cxnId="{30E0554F-59A0-4E6E-9E01-485F09ACAB28}">
      <dgm:prSet/>
      <dgm:spPr/>
      <dgm:t>
        <a:bodyPr/>
        <a:lstStyle/>
        <a:p>
          <a:endParaRPr lang="en-US"/>
        </a:p>
      </dgm:t>
    </dgm:pt>
    <dgm:pt modelId="{6D1B8E83-9D81-4B27-8A81-2BA85A8A8762}" type="sibTrans" cxnId="{30E0554F-59A0-4E6E-9E01-485F09ACAB28}">
      <dgm:prSet/>
      <dgm:spPr/>
      <dgm:t>
        <a:bodyPr/>
        <a:lstStyle/>
        <a:p>
          <a:endParaRPr lang="en-US"/>
        </a:p>
      </dgm:t>
    </dgm:pt>
    <dgm:pt modelId="{3AA4DD68-50E2-496B-8A02-ED1BDAC757DC}">
      <dgm:prSet/>
      <dgm:spPr/>
      <dgm:t>
        <a:bodyPr/>
        <a:lstStyle/>
        <a:p>
          <a:r>
            <a:rPr lang="en-US" dirty="0"/>
            <a:t>prohibits discrimination concerning the sale, rental, and financing of housing </a:t>
          </a:r>
        </a:p>
      </dgm:t>
    </dgm:pt>
    <dgm:pt modelId="{00AA5B02-E338-468B-9A6C-53AF44DB7E21}" type="parTrans" cxnId="{539CAF19-0C19-44CF-B946-C5BC732C2E79}">
      <dgm:prSet/>
      <dgm:spPr/>
      <dgm:t>
        <a:bodyPr/>
        <a:lstStyle/>
        <a:p>
          <a:endParaRPr lang="en-US"/>
        </a:p>
      </dgm:t>
    </dgm:pt>
    <dgm:pt modelId="{1EC5EF20-1590-48C8-A1B3-A2C90EA9EE35}" type="sibTrans" cxnId="{539CAF19-0C19-44CF-B946-C5BC732C2E79}">
      <dgm:prSet/>
      <dgm:spPr/>
      <dgm:t>
        <a:bodyPr/>
        <a:lstStyle/>
        <a:p>
          <a:endParaRPr lang="en-US"/>
        </a:p>
      </dgm:t>
    </dgm:pt>
    <dgm:pt modelId="{7524F2C3-D3BC-4BC5-8F1D-F421338468B1}">
      <dgm:prSet/>
      <dgm:spPr/>
      <dgm:t>
        <a:bodyPr/>
        <a:lstStyle/>
        <a:p>
          <a:r>
            <a:rPr lang="en-US" dirty="0"/>
            <a:t>follow-up to the Civil Rights Act of 1964based on race, color, religion, and national origin</a:t>
          </a:r>
        </a:p>
      </dgm:t>
    </dgm:pt>
    <dgm:pt modelId="{57296E18-4AD2-452E-8294-6C625F9FE202}" type="parTrans" cxnId="{F851552F-6942-4319-B291-62230B8D313E}">
      <dgm:prSet/>
      <dgm:spPr/>
      <dgm:t>
        <a:bodyPr/>
        <a:lstStyle/>
        <a:p>
          <a:endParaRPr lang="en-US"/>
        </a:p>
      </dgm:t>
    </dgm:pt>
    <dgm:pt modelId="{EC09EF84-6BDD-4894-835C-8AA9751D4EFA}" type="sibTrans" cxnId="{F851552F-6942-4319-B291-62230B8D313E}">
      <dgm:prSet/>
      <dgm:spPr/>
      <dgm:t>
        <a:bodyPr/>
        <a:lstStyle/>
        <a:p>
          <a:endParaRPr lang="en-US"/>
        </a:p>
      </dgm:t>
    </dgm:pt>
    <dgm:pt modelId="{1AF7C533-06A1-461A-B3A6-8C05C480AE95}" type="pres">
      <dgm:prSet presAssocID="{3EBB96C0-AAD8-4842-B037-15CE68DD3360}" presName="hierChild1" presStyleCnt="0">
        <dgm:presLayoutVars>
          <dgm:chPref val="1"/>
          <dgm:dir/>
          <dgm:animOne val="branch"/>
          <dgm:animLvl val="lvl"/>
          <dgm:resizeHandles/>
        </dgm:presLayoutVars>
      </dgm:prSet>
      <dgm:spPr/>
    </dgm:pt>
    <dgm:pt modelId="{8B621750-BB66-4C7F-B831-1CA6B1031882}" type="pres">
      <dgm:prSet presAssocID="{C3E6DC9C-680C-4877-A4F4-A2E23D0E44BF}" presName="hierRoot1" presStyleCnt="0"/>
      <dgm:spPr/>
    </dgm:pt>
    <dgm:pt modelId="{944A3444-0124-4997-8D69-B49328E2426C}" type="pres">
      <dgm:prSet presAssocID="{C3E6DC9C-680C-4877-A4F4-A2E23D0E44BF}" presName="composite" presStyleCnt="0"/>
      <dgm:spPr/>
    </dgm:pt>
    <dgm:pt modelId="{7FB41797-3BC8-4D34-9C96-B49F5E2D6A0B}" type="pres">
      <dgm:prSet presAssocID="{C3E6DC9C-680C-4877-A4F4-A2E23D0E44BF}" presName="background" presStyleLbl="node0" presStyleIdx="0" presStyleCnt="3"/>
      <dgm:spPr/>
    </dgm:pt>
    <dgm:pt modelId="{B9806068-81D3-4DBC-B9EF-E2614BF70472}" type="pres">
      <dgm:prSet presAssocID="{C3E6DC9C-680C-4877-A4F4-A2E23D0E44BF}" presName="text" presStyleLbl="fgAcc0" presStyleIdx="0" presStyleCnt="3">
        <dgm:presLayoutVars>
          <dgm:chPref val="3"/>
        </dgm:presLayoutVars>
      </dgm:prSet>
      <dgm:spPr/>
    </dgm:pt>
    <dgm:pt modelId="{7D65A085-0102-45C3-AB37-808EE72CC7EF}" type="pres">
      <dgm:prSet presAssocID="{C3E6DC9C-680C-4877-A4F4-A2E23D0E44BF}" presName="hierChild2" presStyleCnt="0"/>
      <dgm:spPr/>
    </dgm:pt>
    <dgm:pt modelId="{18832291-E19A-4D8B-B330-D5BDB57F106E}" type="pres">
      <dgm:prSet presAssocID="{3AA4DD68-50E2-496B-8A02-ED1BDAC757DC}" presName="hierRoot1" presStyleCnt="0"/>
      <dgm:spPr/>
    </dgm:pt>
    <dgm:pt modelId="{72B94E14-83F1-4326-9301-1C79D2118551}" type="pres">
      <dgm:prSet presAssocID="{3AA4DD68-50E2-496B-8A02-ED1BDAC757DC}" presName="composite" presStyleCnt="0"/>
      <dgm:spPr/>
    </dgm:pt>
    <dgm:pt modelId="{13435DA8-4DC5-40D8-9C10-215CE0550767}" type="pres">
      <dgm:prSet presAssocID="{3AA4DD68-50E2-496B-8A02-ED1BDAC757DC}" presName="background" presStyleLbl="node0" presStyleIdx="1" presStyleCnt="3"/>
      <dgm:spPr/>
    </dgm:pt>
    <dgm:pt modelId="{ACD0041F-FD68-4FAE-8EF0-862263691D46}" type="pres">
      <dgm:prSet presAssocID="{3AA4DD68-50E2-496B-8A02-ED1BDAC757DC}" presName="text" presStyleLbl="fgAcc0" presStyleIdx="1" presStyleCnt="3">
        <dgm:presLayoutVars>
          <dgm:chPref val="3"/>
        </dgm:presLayoutVars>
      </dgm:prSet>
      <dgm:spPr/>
    </dgm:pt>
    <dgm:pt modelId="{3255DFDC-F6C4-46A4-AC2C-CA05BF19EFDE}" type="pres">
      <dgm:prSet presAssocID="{3AA4DD68-50E2-496B-8A02-ED1BDAC757DC}" presName="hierChild2" presStyleCnt="0"/>
      <dgm:spPr/>
    </dgm:pt>
    <dgm:pt modelId="{7C6CDFB7-2263-4BFA-82AA-1D56377053EF}" type="pres">
      <dgm:prSet presAssocID="{7524F2C3-D3BC-4BC5-8F1D-F421338468B1}" presName="hierRoot1" presStyleCnt="0"/>
      <dgm:spPr/>
    </dgm:pt>
    <dgm:pt modelId="{73E8E850-1FA4-47AB-8435-EF9CCA5D6FFA}" type="pres">
      <dgm:prSet presAssocID="{7524F2C3-D3BC-4BC5-8F1D-F421338468B1}" presName="composite" presStyleCnt="0"/>
      <dgm:spPr/>
    </dgm:pt>
    <dgm:pt modelId="{D7C648A0-CBA5-4256-B587-A3DD3CC685AD}" type="pres">
      <dgm:prSet presAssocID="{7524F2C3-D3BC-4BC5-8F1D-F421338468B1}" presName="background" presStyleLbl="node0" presStyleIdx="2" presStyleCnt="3"/>
      <dgm:spPr/>
    </dgm:pt>
    <dgm:pt modelId="{8AF41827-EA4C-4633-823B-0868F0735E2C}" type="pres">
      <dgm:prSet presAssocID="{7524F2C3-D3BC-4BC5-8F1D-F421338468B1}" presName="text" presStyleLbl="fgAcc0" presStyleIdx="2" presStyleCnt="3">
        <dgm:presLayoutVars>
          <dgm:chPref val="3"/>
        </dgm:presLayoutVars>
      </dgm:prSet>
      <dgm:spPr/>
    </dgm:pt>
    <dgm:pt modelId="{6E4B5C6E-36B7-4860-80C0-F7FE6F426151}" type="pres">
      <dgm:prSet presAssocID="{7524F2C3-D3BC-4BC5-8F1D-F421338468B1}" presName="hierChild2" presStyleCnt="0"/>
      <dgm:spPr/>
    </dgm:pt>
  </dgm:ptLst>
  <dgm:cxnLst>
    <dgm:cxn modelId="{539CAF19-0C19-44CF-B946-C5BC732C2E79}" srcId="{3EBB96C0-AAD8-4842-B037-15CE68DD3360}" destId="{3AA4DD68-50E2-496B-8A02-ED1BDAC757DC}" srcOrd="1" destOrd="0" parTransId="{00AA5B02-E338-468B-9A6C-53AF44DB7E21}" sibTransId="{1EC5EF20-1590-48C8-A1B3-A2C90EA9EE35}"/>
    <dgm:cxn modelId="{F851552F-6942-4319-B291-62230B8D313E}" srcId="{3EBB96C0-AAD8-4842-B037-15CE68DD3360}" destId="{7524F2C3-D3BC-4BC5-8F1D-F421338468B1}" srcOrd="2" destOrd="0" parTransId="{57296E18-4AD2-452E-8294-6C625F9FE202}" sibTransId="{EC09EF84-6BDD-4894-835C-8AA9751D4EFA}"/>
    <dgm:cxn modelId="{6E816231-89B8-4E55-8E9A-DE5E0504E1BD}" type="presOf" srcId="{3AA4DD68-50E2-496B-8A02-ED1BDAC757DC}" destId="{ACD0041F-FD68-4FAE-8EF0-862263691D46}" srcOrd="0" destOrd="0" presId="urn:microsoft.com/office/officeart/2005/8/layout/hierarchy1"/>
    <dgm:cxn modelId="{30E0554F-59A0-4E6E-9E01-485F09ACAB28}" srcId="{3EBB96C0-AAD8-4842-B037-15CE68DD3360}" destId="{C3E6DC9C-680C-4877-A4F4-A2E23D0E44BF}" srcOrd="0" destOrd="0" parTransId="{576B1AA6-C23E-4ED4-A45E-8497304AC170}" sibTransId="{6D1B8E83-9D81-4B27-8A81-2BA85A8A8762}"/>
    <dgm:cxn modelId="{2F991FC7-2B41-435F-9F03-393CF4994EDD}" type="presOf" srcId="{C3E6DC9C-680C-4877-A4F4-A2E23D0E44BF}" destId="{B9806068-81D3-4DBC-B9EF-E2614BF70472}" srcOrd="0" destOrd="0" presId="urn:microsoft.com/office/officeart/2005/8/layout/hierarchy1"/>
    <dgm:cxn modelId="{2BC9A2F0-DB58-488C-96C1-A10A55D46FFA}" type="presOf" srcId="{3EBB96C0-AAD8-4842-B037-15CE68DD3360}" destId="{1AF7C533-06A1-461A-B3A6-8C05C480AE95}" srcOrd="0" destOrd="0" presId="urn:microsoft.com/office/officeart/2005/8/layout/hierarchy1"/>
    <dgm:cxn modelId="{003D1DF1-BA5E-4F81-B015-634F08B018BA}" type="presOf" srcId="{7524F2C3-D3BC-4BC5-8F1D-F421338468B1}" destId="{8AF41827-EA4C-4633-823B-0868F0735E2C}" srcOrd="0" destOrd="0" presId="urn:microsoft.com/office/officeart/2005/8/layout/hierarchy1"/>
    <dgm:cxn modelId="{C308B061-CFCA-4E06-8702-20EAE8E568E6}" type="presParOf" srcId="{1AF7C533-06A1-461A-B3A6-8C05C480AE95}" destId="{8B621750-BB66-4C7F-B831-1CA6B1031882}" srcOrd="0" destOrd="0" presId="urn:microsoft.com/office/officeart/2005/8/layout/hierarchy1"/>
    <dgm:cxn modelId="{9F00B62C-F046-430C-AEF8-ABC0816B2A1E}" type="presParOf" srcId="{8B621750-BB66-4C7F-B831-1CA6B1031882}" destId="{944A3444-0124-4997-8D69-B49328E2426C}" srcOrd="0" destOrd="0" presId="urn:microsoft.com/office/officeart/2005/8/layout/hierarchy1"/>
    <dgm:cxn modelId="{97DDDA06-283B-4809-BF95-FE4228A9AB20}" type="presParOf" srcId="{944A3444-0124-4997-8D69-B49328E2426C}" destId="{7FB41797-3BC8-4D34-9C96-B49F5E2D6A0B}" srcOrd="0" destOrd="0" presId="urn:microsoft.com/office/officeart/2005/8/layout/hierarchy1"/>
    <dgm:cxn modelId="{B54F726A-B399-466C-B1C0-5614DC39E39B}" type="presParOf" srcId="{944A3444-0124-4997-8D69-B49328E2426C}" destId="{B9806068-81D3-4DBC-B9EF-E2614BF70472}" srcOrd="1" destOrd="0" presId="urn:microsoft.com/office/officeart/2005/8/layout/hierarchy1"/>
    <dgm:cxn modelId="{BCDC3EE0-78F8-4657-A8FD-BF28790B8904}" type="presParOf" srcId="{8B621750-BB66-4C7F-B831-1CA6B1031882}" destId="{7D65A085-0102-45C3-AB37-808EE72CC7EF}" srcOrd="1" destOrd="0" presId="urn:microsoft.com/office/officeart/2005/8/layout/hierarchy1"/>
    <dgm:cxn modelId="{5F2DA71B-6CBC-4A0B-9E43-73028F773451}" type="presParOf" srcId="{1AF7C533-06A1-461A-B3A6-8C05C480AE95}" destId="{18832291-E19A-4D8B-B330-D5BDB57F106E}" srcOrd="1" destOrd="0" presId="urn:microsoft.com/office/officeart/2005/8/layout/hierarchy1"/>
    <dgm:cxn modelId="{2524F23E-4572-4972-9F25-507C62C2FEFE}" type="presParOf" srcId="{18832291-E19A-4D8B-B330-D5BDB57F106E}" destId="{72B94E14-83F1-4326-9301-1C79D2118551}" srcOrd="0" destOrd="0" presId="urn:microsoft.com/office/officeart/2005/8/layout/hierarchy1"/>
    <dgm:cxn modelId="{0F696BC5-C198-4CBD-A351-BD7F2B0CCBF3}" type="presParOf" srcId="{72B94E14-83F1-4326-9301-1C79D2118551}" destId="{13435DA8-4DC5-40D8-9C10-215CE0550767}" srcOrd="0" destOrd="0" presId="urn:microsoft.com/office/officeart/2005/8/layout/hierarchy1"/>
    <dgm:cxn modelId="{CCF28C1D-C349-498F-8549-0AAE282D6BD4}" type="presParOf" srcId="{72B94E14-83F1-4326-9301-1C79D2118551}" destId="{ACD0041F-FD68-4FAE-8EF0-862263691D46}" srcOrd="1" destOrd="0" presId="urn:microsoft.com/office/officeart/2005/8/layout/hierarchy1"/>
    <dgm:cxn modelId="{144878B6-3D82-49F3-A7BA-88A1EBB3A8EF}" type="presParOf" srcId="{18832291-E19A-4D8B-B330-D5BDB57F106E}" destId="{3255DFDC-F6C4-46A4-AC2C-CA05BF19EFDE}" srcOrd="1" destOrd="0" presId="urn:microsoft.com/office/officeart/2005/8/layout/hierarchy1"/>
    <dgm:cxn modelId="{859AECDE-8EFA-42E9-B40C-BFC868396292}" type="presParOf" srcId="{1AF7C533-06A1-461A-B3A6-8C05C480AE95}" destId="{7C6CDFB7-2263-4BFA-82AA-1D56377053EF}" srcOrd="2" destOrd="0" presId="urn:microsoft.com/office/officeart/2005/8/layout/hierarchy1"/>
    <dgm:cxn modelId="{1CCCAAE9-FA20-454E-A1AD-5184245D2102}" type="presParOf" srcId="{7C6CDFB7-2263-4BFA-82AA-1D56377053EF}" destId="{73E8E850-1FA4-47AB-8435-EF9CCA5D6FFA}" srcOrd="0" destOrd="0" presId="urn:microsoft.com/office/officeart/2005/8/layout/hierarchy1"/>
    <dgm:cxn modelId="{EB761401-5407-4AB7-AC91-95D8CCE3DC87}" type="presParOf" srcId="{73E8E850-1FA4-47AB-8435-EF9CCA5D6FFA}" destId="{D7C648A0-CBA5-4256-B587-A3DD3CC685AD}" srcOrd="0" destOrd="0" presId="urn:microsoft.com/office/officeart/2005/8/layout/hierarchy1"/>
    <dgm:cxn modelId="{4FD357DA-5E08-4354-9D40-E950CD1E431D}" type="presParOf" srcId="{73E8E850-1FA4-47AB-8435-EF9CCA5D6FFA}" destId="{8AF41827-EA4C-4633-823B-0868F0735E2C}" srcOrd="1" destOrd="0" presId="urn:microsoft.com/office/officeart/2005/8/layout/hierarchy1"/>
    <dgm:cxn modelId="{763652B7-3D4C-4CD2-835F-830E7D95BC8B}" type="presParOf" srcId="{7C6CDFB7-2263-4BFA-82AA-1D56377053EF}" destId="{6E4B5C6E-36B7-4860-80C0-F7FE6F42615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21682D-D380-46E3-A91A-18838A7DF1E3}" type="doc">
      <dgm:prSet loTypeId="urn:microsoft.com/office/officeart/2005/8/layout/vList2" loCatId="list" qsTypeId="urn:microsoft.com/office/officeart/2005/8/quickstyle/3d2" qsCatId="3D" csTypeId="urn:microsoft.com/office/officeart/2005/8/colors/accent2_2" csCatId="accent2" phldr="1"/>
      <dgm:spPr/>
      <dgm:t>
        <a:bodyPr/>
        <a:lstStyle/>
        <a:p>
          <a:endParaRPr lang="en-US"/>
        </a:p>
      </dgm:t>
    </dgm:pt>
    <dgm:pt modelId="{4B6B7787-D76E-4F78-8FA9-31BCD6E10BB7}">
      <dgm:prSet custT="1"/>
      <dgm:spPr/>
      <dgm:t>
        <a:bodyPr lIns="144000"/>
        <a:lstStyle/>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Must be practical and feasible</a:t>
          </a:r>
        </a:p>
        <a:p>
          <a:endParaRPr lang="en-US" sz="1400" cap="none" dirty="0">
            <a:latin typeface="Arial" panose="020B0604020202020204" pitchFamily="34" charset="0"/>
            <a:cs typeface="Arial" panose="020B0604020202020204" pitchFamily="34" charset="0"/>
          </a:endParaRPr>
        </a:p>
      </dgm:t>
    </dgm:pt>
    <dgm:pt modelId="{C1B77C00-FD9A-44DF-9391-D30E6E08AEFF}" type="parTrans" cxnId="{02837B09-CF5A-43E3-B177-8DC69E8EBB48}">
      <dgm:prSet/>
      <dgm:spPr/>
      <dgm:t>
        <a:bodyPr/>
        <a:lstStyle/>
        <a:p>
          <a:endParaRPr lang="en-US" sz="1600" dirty="0"/>
        </a:p>
      </dgm:t>
    </dgm:pt>
    <dgm:pt modelId="{089D225D-D8C3-4908-B7FF-753A969B2F06}" type="sibTrans" cxnId="{02837B09-CF5A-43E3-B177-8DC69E8EBB48}">
      <dgm:prSet/>
      <dgm:spPr/>
      <dgm:t>
        <a:bodyPr/>
        <a:lstStyle/>
        <a:p>
          <a:endParaRPr lang="en-US"/>
        </a:p>
      </dgm:t>
    </dgm:pt>
    <dgm:pt modelId="{DB8885A5-B6EB-4F2C-B565-8E471C95E4F5}">
      <dgm:prSet custT="1"/>
      <dgm:spPr>
        <a:solidFill>
          <a:schemeClr val="accent1"/>
        </a:solidFill>
      </dgm:spPr>
      <dgm:t>
        <a:bodyPr lIns="144000"/>
        <a:lstStyle/>
        <a:p>
          <a:endParaRPr lang="en-US" sz="2000" kern="1200" dirty="0">
            <a:latin typeface="Arial" panose="020B0604020202020204" pitchFamily="34" charset="0"/>
            <a:cs typeface="Arial" panose="020B0604020202020204" pitchFamily="34" charset="0"/>
          </a:endParaRPr>
        </a:p>
        <a:p>
          <a:r>
            <a:rPr lang="en-US" sz="2000" kern="1200" dirty="0">
              <a:latin typeface="Arial" panose="020B0604020202020204" pitchFamily="34" charset="0"/>
              <a:cs typeface="Arial" panose="020B0604020202020204" pitchFamily="34" charset="0"/>
            </a:rPr>
            <a:t>Must be necessary/essential for use &amp; enjoyment of dwelling</a:t>
          </a:r>
        </a:p>
        <a:p>
          <a:endParaRPr lang="en-US" sz="2000" kern="1200" cap="none" dirty="0">
            <a:latin typeface="Arial" panose="020B0604020202020204" pitchFamily="34" charset="0"/>
            <a:cs typeface="Arial" panose="020B0604020202020204" pitchFamily="34" charset="0"/>
          </a:endParaRPr>
        </a:p>
      </dgm:t>
    </dgm:pt>
    <dgm:pt modelId="{FED07ECD-87E1-46C6-A685-6F11ED1B0244}" type="parTrans" cxnId="{4D99F7B9-41E4-43B6-9849-65F201B581BC}">
      <dgm:prSet/>
      <dgm:spPr/>
      <dgm:t>
        <a:bodyPr/>
        <a:lstStyle/>
        <a:p>
          <a:endParaRPr lang="en-US" sz="1600" dirty="0"/>
        </a:p>
      </dgm:t>
    </dgm:pt>
    <dgm:pt modelId="{BF1C2B1D-3AC4-44C3-A217-E66F0BB7BD1D}" type="sibTrans" cxnId="{4D99F7B9-41E4-43B6-9849-65F201B581BC}">
      <dgm:prSet/>
      <dgm:spPr/>
      <dgm:t>
        <a:bodyPr/>
        <a:lstStyle/>
        <a:p>
          <a:endParaRPr lang="en-US"/>
        </a:p>
      </dgm:t>
    </dgm:pt>
    <dgm:pt modelId="{A330F3E4-0F28-47F6-A166-065B053DFF88}">
      <dgm:prSet custT="1"/>
      <dgm:spPr/>
      <dgm:t>
        <a:bodyPr lIns="144000"/>
        <a:lstStyle/>
        <a:p>
          <a:endParaRPr lang="en-US" sz="2000" kern="1200" cap="none" dirty="0">
            <a:solidFill>
              <a:schemeClr val="tx2">
                <a:lumMod val="50000"/>
                <a:lumOff val="50000"/>
              </a:schemeClr>
            </a:solidFill>
            <a:latin typeface="Arial" panose="020B0604020202020204" pitchFamily="34" charset="0"/>
            <a:cs typeface="Arial" panose="020B0604020202020204" pitchFamily="34" charset="0"/>
          </a:endParaRPr>
        </a:p>
      </dgm:t>
    </dgm:pt>
    <dgm:pt modelId="{E0E81ADC-9F66-42B7-8252-2CCA0A27FACE}" type="parTrans" cxnId="{C0EB1D88-6446-47E4-99CE-F5F417CC52F5}">
      <dgm:prSet/>
      <dgm:spPr/>
      <dgm:t>
        <a:bodyPr/>
        <a:lstStyle/>
        <a:p>
          <a:endParaRPr lang="en-US" sz="1600" dirty="0"/>
        </a:p>
      </dgm:t>
    </dgm:pt>
    <dgm:pt modelId="{710C2E77-9EE7-453A-8E8B-70CC8531FA08}" type="sibTrans" cxnId="{C0EB1D88-6446-47E4-99CE-F5F417CC52F5}">
      <dgm:prSet/>
      <dgm:spPr/>
      <dgm:t>
        <a:bodyPr/>
        <a:lstStyle/>
        <a:p>
          <a:endParaRPr lang="en-US"/>
        </a:p>
      </dgm:t>
    </dgm:pt>
    <dgm:pt modelId="{F77E5DBE-809B-4934-AEFC-E0CF82680850}">
      <dgm:prSet custT="1"/>
      <dgm:spPr>
        <a:solidFill>
          <a:schemeClr val="accent1"/>
        </a:solidFill>
      </dgm:spPr>
      <dgm:t>
        <a:bodyPr/>
        <a:lstStyle/>
        <a:p>
          <a:r>
            <a:rPr lang="en-US" sz="1400" kern="1200" dirty="0">
              <a:latin typeface="Arial" panose="020B0604020202020204" pitchFamily="34" charset="0"/>
              <a:cs typeface="Arial" panose="020B0604020202020204" pitchFamily="34" charset="0"/>
            </a:rPr>
            <a:t>  </a:t>
          </a:r>
        </a:p>
        <a:p>
          <a:r>
            <a:rPr lang="en-US" sz="1800" kern="1200" dirty="0">
              <a:latin typeface="Arial" panose="020B0604020202020204" pitchFamily="34" charset="0"/>
              <a:cs typeface="Arial" panose="020B0604020202020204" pitchFamily="34" charset="0"/>
            </a:rPr>
            <a:t> </a:t>
          </a:r>
          <a:r>
            <a:rPr lang="en-US" sz="2000" kern="1200" dirty="0">
              <a:latin typeface="Arial" panose="020B0604020202020204" pitchFamily="34" charset="0"/>
              <a:cs typeface="Arial" panose="020B0604020202020204" pitchFamily="34" charset="0"/>
            </a:rPr>
            <a:t>Must not cause an undue financial burden</a:t>
          </a:r>
        </a:p>
        <a:p>
          <a:endParaRPr lang="ru-RU" sz="1400" kern="1200" cap="none" dirty="0">
            <a:latin typeface="Arial" panose="020B0604020202020204" pitchFamily="34" charset="0"/>
            <a:ea typeface="+mn-ea"/>
            <a:cs typeface="Arial" panose="020B0604020202020204" pitchFamily="34" charset="0"/>
          </a:endParaRPr>
        </a:p>
      </dgm:t>
    </dgm:pt>
    <dgm:pt modelId="{3FADD6D9-423C-49AC-891C-2ED5C18466D9}" type="parTrans" cxnId="{5893D7E6-1DA4-42D2-8FDC-2ED6EFC30D47}">
      <dgm:prSet/>
      <dgm:spPr/>
      <dgm:t>
        <a:bodyPr/>
        <a:lstStyle/>
        <a:p>
          <a:endParaRPr lang="ru-RU"/>
        </a:p>
      </dgm:t>
    </dgm:pt>
    <dgm:pt modelId="{49C18DBA-CD31-49D2-AC8F-C4C215BFFCBE}" type="sibTrans" cxnId="{5893D7E6-1DA4-42D2-8FDC-2ED6EFC30D47}">
      <dgm:prSet/>
      <dgm:spPr/>
      <dgm:t>
        <a:bodyPr/>
        <a:lstStyle/>
        <a:p>
          <a:endParaRPr lang="ru-RU"/>
        </a:p>
      </dgm:t>
    </dgm:pt>
    <dgm:pt modelId="{68F5FA87-9D83-4938-8135-12906406FB54}">
      <dgm:prSet custT="1"/>
      <dgm:spPr/>
      <dgm:t>
        <a:bodyPr lIns="144000"/>
        <a:lstStyle/>
        <a:p>
          <a:pPr marL="0" lvl="0" indent="0" defTabSz="711200">
            <a:spcBef>
              <a:spcPct val="0"/>
            </a:spcBef>
            <a:spcAft>
              <a:spcPct val="35000"/>
            </a:spcAft>
            <a:buNone/>
          </a:pPr>
          <a:endParaRPr lang="en-US" sz="1400" kern="1200" dirty="0">
            <a:latin typeface="Arial" panose="020B0604020202020204" pitchFamily="34" charset="0"/>
            <a:cs typeface="Arial" panose="020B0604020202020204" pitchFamily="34" charset="0"/>
          </a:endParaRPr>
        </a:p>
        <a:p>
          <a:pPr marL="0" lvl="0" indent="0" defTabSz="711200">
            <a:spcBef>
              <a:spcPct val="0"/>
            </a:spcBef>
            <a:spcAft>
              <a:spcPct val="35000"/>
            </a:spcAft>
            <a:buNone/>
          </a:pPr>
          <a:r>
            <a:rPr lang="en-US" sz="2000" kern="1200" dirty="0">
              <a:latin typeface="Arial" panose="020B0604020202020204" pitchFamily="34" charset="0"/>
              <a:cs typeface="Arial" panose="020B0604020202020204" pitchFamily="34" charset="0"/>
            </a:rPr>
            <a:t>Must not fundamentally alter the zoning scheme</a:t>
          </a:r>
        </a:p>
        <a:p>
          <a:pPr marL="0" lvl="0" indent="0" defTabSz="711200">
            <a:spcBef>
              <a:spcPct val="0"/>
            </a:spcBef>
            <a:spcAft>
              <a:spcPct val="35000"/>
            </a:spcAft>
            <a:buNone/>
          </a:pPr>
          <a:endParaRPr lang="ru-RU" sz="1400" kern="1200" cap="none" dirty="0">
            <a:latin typeface="Arial" panose="020B0604020202020204" pitchFamily="34" charset="0"/>
            <a:ea typeface="+mn-ea"/>
            <a:cs typeface="Arial" panose="020B0604020202020204" pitchFamily="34" charset="0"/>
          </a:endParaRPr>
        </a:p>
      </dgm:t>
    </dgm:pt>
    <dgm:pt modelId="{1982533C-AFAF-4B88-8C9D-63D15C4DEB57}" type="parTrans" cxnId="{B5FDB712-A026-4671-B94B-4C87ADEAF62E}">
      <dgm:prSet/>
      <dgm:spPr/>
      <dgm:t>
        <a:bodyPr/>
        <a:lstStyle/>
        <a:p>
          <a:endParaRPr lang="ru-RU"/>
        </a:p>
      </dgm:t>
    </dgm:pt>
    <dgm:pt modelId="{424DD966-F307-4829-96C2-239A84AC0F46}" type="sibTrans" cxnId="{B5FDB712-A026-4671-B94B-4C87ADEAF62E}">
      <dgm:prSet/>
      <dgm:spPr/>
      <dgm:t>
        <a:bodyPr/>
        <a:lstStyle/>
        <a:p>
          <a:endParaRPr lang="ru-RU"/>
        </a:p>
      </dgm:t>
    </dgm:pt>
    <dgm:pt modelId="{6D207D14-66B7-42A2-A6A3-64AB05FAADCE}" type="pres">
      <dgm:prSet presAssocID="{4521682D-D380-46E3-A91A-18838A7DF1E3}" presName="linear" presStyleCnt="0">
        <dgm:presLayoutVars>
          <dgm:animLvl val="lvl"/>
          <dgm:resizeHandles val="exact"/>
        </dgm:presLayoutVars>
      </dgm:prSet>
      <dgm:spPr/>
    </dgm:pt>
    <dgm:pt modelId="{B09651CA-6082-4653-AB70-933BB1235F97}" type="pres">
      <dgm:prSet presAssocID="{4B6B7787-D76E-4F78-8FA9-31BCD6E10BB7}" presName="parentText" presStyleLbl="node1" presStyleIdx="0" presStyleCnt="5" custLinFactY="-2421" custLinFactNeighborX="0" custLinFactNeighborY="-100000">
        <dgm:presLayoutVars>
          <dgm:chMax val="0"/>
          <dgm:bulletEnabled val="1"/>
        </dgm:presLayoutVars>
      </dgm:prSet>
      <dgm:spPr>
        <a:prstGeom prst="rect">
          <a:avLst/>
        </a:prstGeom>
      </dgm:spPr>
    </dgm:pt>
    <dgm:pt modelId="{625CCB83-139F-4C3E-BB50-1AAB056F816E}" type="pres">
      <dgm:prSet presAssocID="{089D225D-D8C3-4908-B7FF-753A969B2F06}" presName="spacer" presStyleCnt="0"/>
      <dgm:spPr/>
    </dgm:pt>
    <dgm:pt modelId="{14242B1F-D9B5-48D7-B880-6ADD69BA03A8}" type="pres">
      <dgm:prSet presAssocID="{F77E5DBE-809B-4934-AEFC-E0CF82680850}" presName="parentText" presStyleLbl="node1" presStyleIdx="1" presStyleCnt="5">
        <dgm:presLayoutVars>
          <dgm:chMax val="0"/>
          <dgm:bulletEnabled val="1"/>
        </dgm:presLayoutVars>
      </dgm:prSet>
      <dgm:spPr>
        <a:prstGeom prst="rect">
          <a:avLst/>
        </a:prstGeom>
      </dgm:spPr>
    </dgm:pt>
    <dgm:pt modelId="{868EFC29-8A99-437A-8E5B-E8590CA2C101}" type="pres">
      <dgm:prSet presAssocID="{49C18DBA-CD31-49D2-AC8F-C4C215BFFCBE}" presName="spacer" presStyleCnt="0"/>
      <dgm:spPr/>
    </dgm:pt>
    <dgm:pt modelId="{14C74C61-1CDB-4754-9DB7-BD125709153E}" type="pres">
      <dgm:prSet presAssocID="{68F5FA87-9D83-4938-8135-12906406FB54}" presName="parentText" presStyleLbl="node1" presStyleIdx="2" presStyleCnt="5">
        <dgm:presLayoutVars>
          <dgm:chMax val="0"/>
          <dgm:bulletEnabled val="1"/>
        </dgm:presLayoutVars>
      </dgm:prSet>
      <dgm:spPr>
        <a:prstGeom prst="rect">
          <a:avLst/>
        </a:prstGeom>
      </dgm:spPr>
    </dgm:pt>
    <dgm:pt modelId="{11080CE5-D987-459C-95B7-886EF3881AB0}" type="pres">
      <dgm:prSet presAssocID="{424DD966-F307-4829-96C2-239A84AC0F46}" presName="spacer" presStyleCnt="0"/>
      <dgm:spPr/>
    </dgm:pt>
    <dgm:pt modelId="{49C89894-5EBE-471A-A468-46210B8B996A}" type="pres">
      <dgm:prSet presAssocID="{DB8885A5-B6EB-4F2C-B565-8E471C95E4F5}" presName="parentText" presStyleLbl="node1" presStyleIdx="3" presStyleCnt="5">
        <dgm:presLayoutVars>
          <dgm:chMax val="0"/>
          <dgm:bulletEnabled val="1"/>
        </dgm:presLayoutVars>
      </dgm:prSet>
      <dgm:spPr>
        <a:prstGeom prst="rect">
          <a:avLst/>
        </a:prstGeom>
      </dgm:spPr>
    </dgm:pt>
    <dgm:pt modelId="{48EBDE82-67EA-4DEA-BA6A-97760560F4BC}" type="pres">
      <dgm:prSet presAssocID="{BF1C2B1D-3AC4-44C3-A217-E66F0BB7BD1D}" presName="spacer" presStyleCnt="0"/>
      <dgm:spPr/>
    </dgm:pt>
    <dgm:pt modelId="{F3432693-EA90-45F0-A9D1-07C9BF3C7ACB}" type="pres">
      <dgm:prSet presAssocID="{A330F3E4-0F28-47F6-A166-065B053DFF88}" presName="parentText" presStyleLbl="node1" presStyleIdx="4" presStyleCnt="5" custLinFactY="205840" custLinFactNeighborX="6000" custLinFactNeighborY="300000">
        <dgm:presLayoutVars>
          <dgm:chMax val="0"/>
          <dgm:bulletEnabled val="1"/>
        </dgm:presLayoutVars>
      </dgm:prSet>
      <dgm:spPr>
        <a:prstGeom prst="rect">
          <a:avLst/>
        </a:prstGeom>
      </dgm:spPr>
    </dgm:pt>
  </dgm:ptLst>
  <dgm:cxnLst>
    <dgm:cxn modelId="{02837B09-CF5A-43E3-B177-8DC69E8EBB48}" srcId="{4521682D-D380-46E3-A91A-18838A7DF1E3}" destId="{4B6B7787-D76E-4F78-8FA9-31BCD6E10BB7}" srcOrd="0" destOrd="0" parTransId="{C1B77C00-FD9A-44DF-9391-D30E6E08AEFF}" sibTransId="{089D225D-D8C3-4908-B7FF-753A969B2F06}"/>
    <dgm:cxn modelId="{B5FDB712-A026-4671-B94B-4C87ADEAF62E}" srcId="{4521682D-D380-46E3-A91A-18838A7DF1E3}" destId="{68F5FA87-9D83-4938-8135-12906406FB54}" srcOrd="2" destOrd="0" parTransId="{1982533C-AFAF-4B88-8C9D-63D15C4DEB57}" sibTransId="{424DD966-F307-4829-96C2-239A84AC0F46}"/>
    <dgm:cxn modelId="{F3597130-708F-4560-9E66-21B1D756096B}" type="presOf" srcId="{68F5FA87-9D83-4938-8135-12906406FB54}" destId="{14C74C61-1CDB-4754-9DB7-BD125709153E}" srcOrd="0" destOrd="0" presId="urn:microsoft.com/office/officeart/2005/8/layout/vList2"/>
    <dgm:cxn modelId="{1CC0E55B-A131-462D-90B2-C929BDB1A8A2}" type="presOf" srcId="{DB8885A5-B6EB-4F2C-B565-8E471C95E4F5}" destId="{49C89894-5EBE-471A-A468-46210B8B996A}" srcOrd="0" destOrd="0" presId="urn:microsoft.com/office/officeart/2005/8/layout/vList2"/>
    <dgm:cxn modelId="{ABC4BF73-4323-4885-B732-EA7E8D41BAF4}" type="presOf" srcId="{F77E5DBE-809B-4934-AEFC-E0CF82680850}" destId="{14242B1F-D9B5-48D7-B880-6ADD69BA03A8}" srcOrd="0" destOrd="0" presId="urn:microsoft.com/office/officeart/2005/8/layout/vList2"/>
    <dgm:cxn modelId="{C0EB1D88-6446-47E4-99CE-F5F417CC52F5}" srcId="{4521682D-D380-46E3-A91A-18838A7DF1E3}" destId="{A330F3E4-0F28-47F6-A166-065B053DFF88}" srcOrd="4" destOrd="0" parTransId="{E0E81ADC-9F66-42B7-8252-2CCA0A27FACE}" sibTransId="{710C2E77-9EE7-453A-8E8B-70CC8531FA08}"/>
    <dgm:cxn modelId="{E2B5D69F-D9D2-416D-94E3-CF16021898D0}" type="presOf" srcId="{4521682D-D380-46E3-A91A-18838A7DF1E3}" destId="{6D207D14-66B7-42A2-A6A3-64AB05FAADCE}" srcOrd="0" destOrd="0" presId="urn:microsoft.com/office/officeart/2005/8/layout/vList2"/>
    <dgm:cxn modelId="{4D99F7B9-41E4-43B6-9849-65F201B581BC}" srcId="{4521682D-D380-46E3-A91A-18838A7DF1E3}" destId="{DB8885A5-B6EB-4F2C-B565-8E471C95E4F5}" srcOrd="3" destOrd="0" parTransId="{FED07ECD-87E1-46C6-A685-6F11ED1B0244}" sibTransId="{BF1C2B1D-3AC4-44C3-A217-E66F0BB7BD1D}"/>
    <dgm:cxn modelId="{E80701C2-6539-463A-A151-C31C5428D761}" type="presOf" srcId="{A330F3E4-0F28-47F6-A166-065B053DFF88}" destId="{F3432693-EA90-45F0-A9D1-07C9BF3C7ACB}" srcOrd="0" destOrd="0" presId="urn:microsoft.com/office/officeart/2005/8/layout/vList2"/>
    <dgm:cxn modelId="{32EC64DD-682C-4BEF-85BA-D7D979E71F4E}" type="presOf" srcId="{4B6B7787-D76E-4F78-8FA9-31BCD6E10BB7}" destId="{B09651CA-6082-4653-AB70-933BB1235F97}" srcOrd="0" destOrd="0" presId="urn:microsoft.com/office/officeart/2005/8/layout/vList2"/>
    <dgm:cxn modelId="{5893D7E6-1DA4-42D2-8FDC-2ED6EFC30D47}" srcId="{4521682D-D380-46E3-A91A-18838A7DF1E3}" destId="{F77E5DBE-809B-4934-AEFC-E0CF82680850}" srcOrd="1" destOrd="0" parTransId="{3FADD6D9-423C-49AC-891C-2ED5C18466D9}" sibTransId="{49C18DBA-CD31-49D2-AC8F-C4C215BFFCBE}"/>
    <dgm:cxn modelId="{CF2AF8A6-7CFE-40B1-8B2A-CEF52463EA16}" type="presParOf" srcId="{6D207D14-66B7-42A2-A6A3-64AB05FAADCE}" destId="{B09651CA-6082-4653-AB70-933BB1235F97}" srcOrd="0" destOrd="0" presId="urn:microsoft.com/office/officeart/2005/8/layout/vList2"/>
    <dgm:cxn modelId="{8A6AFBDC-F2CD-4B8E-836A-2D1352192C08}" type="presParOf" srcId="{6D207D14-66B7-42A2-A6A3-64AB05FAADCE}" destId="{625CCB83-139F-4C3E-BB50-1AAB056F816E}" srcOrd="1" destOrd="0" presId="urn:microsoft.com/office/officeart/2005/8/layout/vList2"/>
    <dgm:cxn modelId="{E7DE2EFF-CB34-45C3-8435-F50E70742497}" type="presParOf" srcId="{6D207D14-66B7-42A2-A6A3-64AB05FAADCE}" destId="{14242B1F-D9B5-48D7-B880-6ADD69BA03A8}" srcOrd="2" destOrd="0" presId="urn:microsoft.com/office/officeart/2005/8/layout/vList2"/>
    <dgm:cxn modelId="{3F16EB53-3C12-4AA8-B624-E7DD0A727E14}" type="presParOf" srcId="{6D207D14-66B7-42A2-A6A3-64AB05FAADCE}" destId="{868EFC29-8A99-437A-8E5B-E8590CA2C101}" srcOrd="3" destOrd="0" presId="urn:microsoft.com/office/officeart/2005/8/layout/vList2"/>
    <dgm:cxn modelId="{3C5A7FDD-0B81-4386-9DE5-81E9E62CDFAC}" type="presParOf" srcId="{6D207D14-66B7-42A2-A6A3-64AB05FAADCE}" destId="{14C74C61-1CDB-4754-9DB7-BD125709153E}" srcOrd="4" destOrd="0" presId="urn:microsoft.com/office/officeart/2005/8/layout/vList2"/>
    <dgm:cxn modelId="{F4ABDF0F-5B28-466C-8912-B65F0087A4A1}" type="presParOf" srcId="{6D207D14-66B7-42A2-A6A3-64AB05FAADCE}" destId="{11080CE5-D987-459C-95B7-886EF3881AB0}" srcOrd="5" destOrd="0" presId="urn:microsoft.com/office/officeart/2005/8/layout/vList2"/>
    <dgm:cxn modelId="{F027BA3F-8226-4401-8E92-6DDA4C3DE181}" type="presParOf" srcId="{6D207D14-66B7-42A2-A6A3-64AB05FAADCE}" destId="{49C89894-5EBE-471A-A468-46210B8B996A}" srcOrd="6" destOrd="0" presId="urn:microsoft.com/office/officeart/2005/8/layout/vList2"/>
    <dgm:cxn modelId="{6A78EBC1-FC5A-4BDA-8CE9-1D97CFE4273F}" type="presParOf" srcId="{6D207D14-66B7-42A2-A6A3-64AB05FAADCE}" destId="{48EBDE82-67EA-4DEA-BA6A-97760560F4BC}" srcOrd="7" destOrd="0" presId="urn:microsoft.com/office/officeart/2005/8/layout/vList2"/>
    <dgm:cxn modelId="{15DB1653-EEEC-4908-AF72-0B6591E8A65D}" type="presParOf" srcId="{6D207D14-66B7-42A2-A6A3-64AB05FAADCE}" destId="{F3432693-EA90-45F0-A9D1-07C9BF3C7AC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151529-3F7A-4F02-B75A-B9C04BF68D72}" type="doc">
      <dgm:prSet loTypeId="urn:microsoft.com/office/officeart/2005/8/layout/venn1" loCatId="relationship" qsTypeId="urn:microsoft.com/office/officeart/2005/8/quickstyle/3d6" qsCatId="3D" csTypeId="urn:microsoft.com/office/officeart/2005/8/colors/colorful5" csCatId="colorful" phldr="1"/>
      <dgm:spPr/>
    </dgm:pt>
    <dgm:pt modelId="{82EEF91B-CD29-481E-8AD7-80F977BFE4C9}">
      <dgm:prSet phldrT="[Text]"/>
      <dgm:spPr/>
      <dgm:t>
        <a:bodyPr/>
        <a:lstStyle/>
        <a:p>
          <a:r>
            <a:rPr lang="en-US" b="1" dirty="0">
              <a:latin typeface="Arial" panose="020B0604020202020204" pitchFamily="34" charset="0"/>
              <a:cs typeface="Arial" panose="020B0604020202020204" pitchFamily="34" charset="0"/>
            </a:rPr>
            <a:t>1000</a:t>
          </a:r>
        </a:p>
        <a:p>
          <a:r>
            <a:rPr lang="en-US" b="1" dirty="0">
              <a:latin typeface="Arial" panose="020B0604020202020204" pitchFamily="34" charset="0"/>
              <a:cs typeface="Arial" panose="020B0604020202020204" pitchFamily="34" charset="0"/>
            </a:rPr>
            <a:t>Feet</a:t>
          </a:r>
        </a:p>
      </dgm:t>
    </dgm:pt>
    <dgm:pt modelId="{8EDCFB4D-F802-479F-A8AB-C743C4C21F26}" type="parTrans" cxnId="{04F96789-D9D6-48F3-A8B8-CE7FA224B98D}">
      <dgm:prSet/>
      <dgm:spPr/>
      <dgm:t>
        <a:bodyPr/>
        <a:lstStyle/>
        <a:p>
          <a:endParaRPr lang="en-US"/>
        </a:p>
      </dgm:t>
    </dgm:pt>
    <dgm:pt modelId="{6420BDB6-E06E-4806-9421-1B27CBC7EEE7}" type="sibTrans" cxnId="{04F96789-D9D6-48F3-A8B8-CE7FA224B98D}">
      <dgm:prSet/>
      <dgm:spPr/>
      <dgm:t>
        <a:bodyPr/>
        <a:lstStyle/>
        <a:p>
          <a:endParaRPr lang="en-US"/>
        </a:p>
      </dgm:t>
    </dgm:pt>
    <dgm:pt modelId="{6CC08E37-E7B7-4D95-8380-3AAA9078B674}">
      <dgm:prSet phldrT="[Text]"/>
      <dgm:spPr/>
      <dgm:t>
        <a:bodyPr/>
        <a:lstStyle/>
        <a:p>
          <a:r>
            <a:rPr lang="en-US" b="1" dirty="0">
              <a:latin typeface="Arial" panose="020B0604020202020204" pitchFamily="34" charset="0"/>
              <a:cs typeface="Arial" panose="020B0604020202020204" pitchFamily="34" charset="0"/>
            </a:rPr>
            <a:t>2500</a:t>
          </a:r>
        </a:p>
        <a:p>
          <a:r>
            <a:rPr lang="en-US" b="1" dirty="0">
              <a:latin typeface="Arial" panose="020B0604020202020204" pitchFamily="34" charset="0"/>
              <a:cs typeface="Arial" panose="020B0604020202020204" pitchFamily="34" charset="0"/>
            </a:rPr>
            <a:t>Feet</a:t>
          </a:r>
        </a:p>
      </dgm:t>
    </dgm:pt>
    <dgm:pt modelId="{9AE7777F-71B8-4980-8A7B-DD0D37701DDD}" type="parTrans" cxnId="{65A3F602-0734-492C-A1EC-5D1CBB10F1E6}">
      <dgm:prSet/>
      <dgm:spPr/>
      <dgm:t>
        <a:bodyPr/>
        <a:lstStyle/>
        <a:p>
          <a:endParaRPr lang="en-US"/>
        </a:p>
      </dgm:t>
    </dgm:pt>
    <dgm:pt modelId="{7B0B604B-1045-4EAE-8482-DF32FA25F0F6}" type="sibTrans" cxnId="{65A3F602-0734-492C-A1EC-5D1CBB10F1E6}">
      <dgm:prSet/>
      <dgm:spPr/>
      <dgm:t>
        <a:bodyPr/>
        <a:lstStyle/>
        <a:p>
          <a:endParaRPr lang="en-US"/>
        </a:p>
      </dgm:t>
    </dgm:pt>
    <dgm:pt modelId="{0A894066-43B0-4B19-A636-5F6F475C5B72}">
      <dgm:prSet phldrT="[Text]"/>
      <dgm:spPr/>
      <dgm:t>
        <a:bodyPr/>
        <a:lstStyle/>
        <a:p>
          <a:r>
            <a:rPr lang="en-US" b="1" dirty="0">
              <a:latin typeface="Arial" panose="020B0604020202020204" pitchFamily="34" charset="0"/>
              <a:cs typeface="Arial" panose="020B0604020202020204" pitchFamily="34" charset="0"/>
            </a:rPr>
            <a:t>1500</a:t>
          </a:r>
        </a:p>
        <a:p>
          <a:r>
            <a:rPr lang="en-US" b="1" dirty="0">
              <a:latin typeface="Arial" panose="020B0604020202020204" pitchFamily="34" charset="0"/>
              <a:cs typeface="Arial" panose="020B0604020202020204" pitchFamily="34" charset="0"/>
            </a:rPr>
            <a:t>Feet</a:t>
          </a:r>
        </a:p>
      </dgm:t>
    </dgm:pt>
    <dgm:pt modelId="{ED5F3C04-EBB9-47A7-B579-0785B3733EF0}" type="parTrans" cxnId="{EEA86BA9-C0D0-4452-B38A-F6A7D338F7A8}">
      <dgm:prSet/>
      <dgm:spPr/>
      <dgm:t>
        <a:bodyPr/>
        <a:lstStyle/>
        <a:p>
          <a:endParaRPr lang="en-US"/>
        </a:p>
      </dgm:t>
    </dgm:pt>
    <dgm:pt modelId="{59B0FBFE-4EF2-4D77-B67E-517A2F166332}" type="sibTrans" cxnId="{EEA86BA9-C0D0-4452-B38A-F6A7D338F7A8}">
      <dgm:prSet/>
      <dgm:spPr/>
      <dgm:t>
        <a:bodyPr/>
        <a:lstStyle/>
        <a:p>
          <a:endParaRPr lang="en-US"/>
        </a:p>
      </dgm:t>
    </dgm:pt>
    <dgm:pt modelId="{39C180F7-A4FF-41AA-A10A-1F28C8746DF6}" type="pres">
      <dgm:prSet presAssocID="{55151529-3F7A-4F02-B75A-B9C04BF68D72}" presName="compositeShape" presStyleCnt="0">
        <dgm:presLayoutVars>
          <dgm:chMax val="7"/>
          <dgm:dir/>
          <dgm:resizeHandles val="exact"/>
        </dgm:presLayoutVars>
      </dgm:prSet>
      <dgm:spPr/>
    </dgm:pt>
    <dgm:pt modelId="{6620F5D9-719F-49C5-8871-8DE2203B10E1}" type="pres">
      <dgm:prSet presAssocID="{82EEF91B-CD29-481E-8AD7-80F977BFE4C9}" presName="circ1" presStyleLbl="vennNode1" presStyleIdx="0" presStyleCnt="3"/>
      <dgm:spPr/>
    </dgm:pt>
    <dgm:pt modelId="{59D64FBD-844C-401A-9393-CBC1416A653C}" type="pres">
      <dgm:prSet presAssocID="{82EEF91B-CD29-481E-8AD7-80F977BFE4C9}" presName="circ1Tx" presStyleLbl="revTx" presStyleIdx="0" presStyleCnt="0">
        <dgm:presLayoutVars>
          <dgm:chMax val="0"/>
          <dgm:chPref val="0"/>
          <dgm:bulletEnabled val="1"/>
        </dgm:presLayoutVars>
      </dgm:prSet>
      <dgm:spPr/>
    </dgm:pt>
    <dgm:pt modelId="{4F89B0A2-4C06-4E20-B4BF-5DB296A89A66}" type="pres">
      <dgm:prSet presAssocID="{6CC08E37-E7B7-4D95-8380-3AAA9078B674}" presName="circ2" presStyleLbl="vennNode1" presStyleIdx="1" presStyleCnt="3"/>
      <dgm:spPr/>
    </dgm:pt>
    <dgm:pt modelId="{7EEE0DF8-4491-48CD-99E0-870D56489D5E}" type="pres">
      <dgm:prSet presAssocID="{6CC08E37-E7B7-4D95-8380-3AAA9078B674}" presName="circ2Tx" presStyleLbl="revTx" presStyleIdx="0" presStyleCnt="0">
        <dgm:presLayoutVars>
          <dgm:chMax val="0"/>
          <dgm:chPref val="0"/>
          <dgm:bulletEnabled val="1"/>
        </dgm:presLayoutVars>
      </dgm:prSet>
      <dgm:spPr/>
    </dgm:pt>
    <dgm:pt modelId="{A5B5E50F-9906-4959-95AF-EDCAE01D5033}" type="pres">
      <dgm:prSet presAssocID="{0A894066-43B0-4B19-A636-5F6F475C5B72}" presName="circ3" presStyleLbl="vennNode1" presStyleIdx="2" presStyleCnt="3"/>
      <dgm:spPr/>
    </dgm:pt>
    <dgm:pt modelId="{9DA69311-B764-458F-8642-EBAF68A4898C}" type="pres">
      <dgm:prSet presAssocID="{0A894066-43B0-4B19-A636-5F6F475C5B72}" presName="circ3Tx" presStyleLbl="revTx" presStyleIdx="0" presStyleCnt="0">
        <dgm:presLayoutVars>
          <dgm:chMax val="0"/>
          <dgm:chPref val="0"/>
          <dgm:bulletEnabled val="1"/>
        </dgm:presLayoutVars>
      </dgm:prSet>
      <dgm:spPr/>
    </dgm:pt>
  </dgm:ptLst>
  <dgm:cxnLst>
    <dgm:cxn modelId="{65A3F602-0734-492C-A1EC-5D1CBB10F1E6}" srcId="{55151529-3F7A-4F02-B75A-B9C04BF68D72}" destId="{6CC08E37-E7B7-4D95-8380-3AAA9078B674}" srcOrd="1" destOrd="0" parTransId="{9AE7777F-71B8-4980-8A7B-DD0D37701DDD}" sibTransId="{7B0B604B-1045-4EAE-8482-DF32FA25F0F6}"/>
    <dgm:cxn modelId="{63774010-CA0B-485B-9A6F-602B65D7290D}" type="presOf" srcId="{55151529-3F7A-4F02-B75A-B9C04BF68D72}" destId="{39C180F7-A4FF-41AA-A10A-1F28C8746DF6}" srcOrd="0" destOrd="0" presId="urn:microsoft.com/office/officeart/2005/8/layout/venn1"/>
    <dgm:cxn modelId="{5FCACF26-4DDA-4876-ACF9-A51DA36D9D72}" type="presOf" srcId="{82EEF91B-CD29-481E-8AD7-80F977BFE4C9}" destId="{59D64FBD-844C-401A-9393-CBC1416A653C}" srcOrd="1" destOrd="0" presId="urn:microsoft.com/office/officeart/2005/8/layout/venn1"/>
    <dgm:cxn modelId="{2B87723F-AB4B-41ED-9C50-57B8133755A4}" type="presOf" srcId="{0A894066-43B0-4B19-A636-5F6F475C5B72}" destId="{A5B5E50F-9906-4959-95AF-EDCAE01D5033}" srcOrd="0" destOrd="0" presId="urn:microsoft.com/office/officeart/2005/8/layout/venn1"/>
    <dgm:cxn modelId="{A6B3EF4D-ACBA-4409-BFB4-EE5D3EF02046}" type="presOf" srcId="{6CC08E37-E7B7-4D95-8380-3AAA9078B674}" destId="{4F89B0A2-4C06-4E20-B4BF-5DB296A89A66}" srcOrd="0" destOrd="0" presId="urn:microsoft.com/office/officeart/2005/8/layout/venn1"/>
    <dgm:cxn modelId="{04F96789-D9D6-48F3-A8B8-CE7FA224B98D}" srcId="{55151529-3F7A-4F02-B75A-B9C04BF68D72}" destId="{82EEF91B-CD29-481E-8AD7-80F977BFE4C9}" srcOrd="0" destOrd="0" parTransId="{8EDCFB4D-F802-479F-A8AB-C743C4C21F26}" sibTransId="{6420BDB6-E06E-4806-9421-1B27CBC7EEE7}"/>
    <dgm:cxn modelId="{DA059B9B-5883-4CCF-9EFB-92A398117A4C}" type="presOf" srcId="{6CC08E37-E7B7-4D95-8380-3AAA9078B674}" destId="{7EEE0DF8-4491-48CD-99E0-870D56489D5E}" srcOrd="1" destOrd="0" presId="urn:microsoft.com/office/officeart/2005/8/layout/venn1"/>
    <dgm:cxn modelId="{BE81F5A3-C9BF-4E75-8A24-FE28C80353E3}" type="presOf" srcId="{82EEF91B-CD29-481E-8AD7-80F977BFE4C9}" destId="{6620F5D9-719F-49C5-8871-8DE2203B10E1}" srcOrd="0" destOrd="0" presId="urn:microsoft.com/office/officeart/2005/8/layout/venn1"/>
    <dgm:cxn modelId="{EEA86BA9-C0D0-4452-B38A-F6A7D338F7A8}" srcId="{55151529-3F7A-4F02-B75A-B9C04BF68D72}" destId="{0A894066-43B0-4B19-A636-5F6F475C5B72}" srcOrd="2" destOrd="0" parTransId="{ED5F3C04-EBB9-47A7-B579-0785B3733EF0}" sibTransId="{59B0FBFE-4EF2-4D77-B67E-517A2F166332}"/>
    <dgm:cxn modelId="{875A80C8-BEA6-429F-8EE1-688D1CC19222}" type="presOf" srcId="{0A894066-43B0-4B19-A636-5F6F475C5B72}" destId="{9DA69311-B764-458F-8642-EBAF68A4898C}" srcOrd="1" destOrd="0" presId="urn:microsoft.com/office/officeart/2005/8/layout/venn1"/>
    <dgm:cxn modelId="{64CCA263-27E0-48C2-A569-9801B934260F}" type="presParOf" srcId="{39C180F7-A4FF-41AA-A10A-1F28C8746DF6}" destId="{6620F5D9-719F-49C5-8871-8DE2203B10E1}" srcOrd="0" destOrd="0" presId="urn:microsoft.com/office/officeart/2005/8/layout/venn1"/>
    <dgm:cxn modelId="{3F353614-9425-48D9-96E9-594CF3DF6FF8}" type="presParOf" srcId="{39C180F7-A4FF-41AA-A10A-1F28C8746DF6}" destId="{59D64FBD-844C-401A-9393-CBC1416A653C}" srcOrd="1" destOrd="0" presId="urn:microsoft.com/office/officeart/2005/8/layout/venn1"/>
    <dgm:cxn modelId="{369AF4ED-FE8C-41AB-A591-5749C684AD8E}" type="presParOf" srcId="{39C180F7-A4FF-41AA-A10A-1F28C8746DF6}" destId="{4F89B0A2-4C06-4E20-B4BF-5DB296A89A66}" srcOrd="2" destOrd="0" presId="urn:microsoft.com/office/officeart/2005/8/layout/venn1"/>
    <dgm:cxn modelId="{079D9876-34F0-48C9-8246-FD4475ADA51D}" type="presParOf" srcId="{39C180F7-A4FF-41AA-A10A-1F28C8746DF6}" destId="{7EEE0DF8-4491-48CD-99E0-870D56489D5E}" srcOrd="3" destOrd="0" presId="urn:microsoft.com/office/officeart/2005/8/layout/venn1"/>
    <dgm:cxn modelId="{294B7688-A538-4B7C-AF7F-A50662F95750}" type="presParOf" srcId="{39C180F7-A4FF-41AA-A10A-1F28C8746DF6}" destId="{A5B5E50F-9906-4959-95AF-EDCAE01D5033}" srcOrd="4" destOrd="0" presId="urn:microsoft.com/office/officeart/2005/8/layout/venn1"/>
    <dgm:cxn modelId="{ECF27793-EBFF-4D5E-9EA3-CAC3D796BB66}" type="presParOf" srcId="{39C180F7-A4FF-41AA-A10A-1F28C8746DF6}" destId="{9DA69311-B764-458F-8642-EBAF68A4898C}"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E68615D-E006-4756-AB30-9216C4242C65}"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289705CB-4C12-4ABD-8A07-FED97EC7614A}">
      <dgm:prSet custT="1"/>
      <dgm:spPr>
        <a:solidFill>
          <a:schemeClr val="accent1"/>
        </a:solidFill>
      </dgm:spPr>
      <dgm:t>
        <a:bodyPr/>
        <a:lstStyle/>
        <a:p>
          <a:r>
            <a:rPr lang="en-US" sz="1800" dirty="0"/>
            <a:t>State and local governments may not impose restrictions on where families with children may reside unless the restrictions are consistent with the “housing for older persons” exemption of the Act. </a:t>
          </a:r>
        </a:p>
      </dgm:t>
    </dgm:pt>
    <dgm:pt modelId="{14611D2A-07E9-4654-8C70-E981D30BFC71}" type="parTrans" cxnId="{C904246D-50E8-4357-99CE-1ACFC26BBF18}">
      <dgm:prSet/>
      <dgm:spPr/>
      <dgm:t>
        <a:bodyPr/>
        <a:lstStyle/>
        <a:p>
          <a:endParaRPr lang="en-US"/>
        </a:p>
      </dgm:t>
    </dgm:pt>
    <dgm:pt modelId="{2960A841-F7C8-41BF-B3D0-88A064F50560}" type="sibTrans" cxnId="{C904246D-50E8-4357-99CE-1ACFC26BBF18}">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dgm:spPr>
      <dgm:t>
        <a:bodyPr/>
        <a:lstStyle/>
        <a:p>
          <a:endParaRPr lang="en-US" dirty="0"/>
        </a:p>
      </dgm:t>
    </dgm:pt>
    <dgm:pt modelId="{F4233329-1353-418D-9A6E-06E5D293CB7C}">
      <dgm:prSet custT="1"/>
      <dgm:spPr>
        <a:solidFill>
          <a:srgbClr val="FF0000"/>
        </a:solidFill>
      </dgm:spPr>
      <dgm:t>
        <a:bodyPr/>
        <a:lstStyle/>
        <a:p>
          <a:r>
            <a:rPr lang="en-US" sz="1600" dirty="0"/>
            <a:t>The most common types of housing for older persons that may qualify for this exemption are: </a:t>
          </a:r>
        </a:p>
      </dgm:t>
    </dgm:pt>
    <dgm:pt modelId="{FE1AB73C-1C3D-46AF-8CC0-5F0A36DE2BD7}" type="parTrans" cxnId="{3F18AEA8-080C-4B5A-90FC-18C0A8154642}">
      <dgm:prSet/>
      <dgm:spPr/>
      <dgm:t>
        <a:bodyPr/>
        <a:lstStyle/>
        <a:p>
          <a:endParaRPr lang="en-US"/>
        </a:p>
      </dgm:t>
    </dgm:pt>
    <dgm:pt modelId="{EA50D6DE-3985-4081-A73E-1BAFD3561950}" type="sibTrans" cxnId="{3F18AEA8-080C-4B5A-90FC-18C0A8154642}">
      <dgm:prSet/>
      <dgm:spPr/>
      <dgm:t>
        <a:bodyPr/>
        <a:lstStyle/>
        <a:p>
          <a:endParaRPr lang="en-US"/>
        </a:p>
      </dgm:t>
    </dgm:pt>
    <dgm:pt modelId="{37669261-8C61-4E6E-9579-EF88ACC9785F}">
      <dgm:prSet custT="1"/>
      <dgm:spPr>
        <a:solidFill>
          <a:srgbClr val="FF0000"/>
        </a:solidFill>
      </dgm:spPr>
      <dgm:t>
        <a:bodyPr/>
        <a:lstStyle/>
        <a:p>
          <a:r>
            <a:rPr lang="en-US" sz="1600" dirty="0"/>
            <a:t>housing intended for, and solely occupied by, persons 62 years of age or older; </a:t>
          </a:r>
        </a:p>
      </dgm:t>
    </dgm:pt>
    <dgm:pt modelId="{8DBE75B5-4B0F-477E-87AD-A26261C5564A}" type="parTrans" cxnId="{9C2B3D3D-B3DA-44EF-AC9E-0378FE222DEF}">
      <dgm:prSet/>
      <dgm:spPr/>
      <dgm:t>
        <a:bodyPr/>
        <a:lstStyle/>
        <a:p>
          <a:endParaRPr lang="en-US"/>
        </a:p>
      </dgm:t>
    </dgm:pt>
    <dgm:pt modelId="{C65AB61A-C08E-405E-9F72-3501062F7150}" type="sibTrans" cxnId="{9C2B3D3D-B3DA-44EF-AC9E-0378FE222DEF}">
      <dgm:prSet/>
      <dgm:spPr/>
      <dgm:t>
        <a:bodyPr/>
        <a:lstStyle/>
        <a:p>
          <a:endParaRPr lang="en-US"/>
        </a:p>
      </dgm:t>
    </dgm:pt>
    <dgm:pt modelId="{17BCABD1-E4D9-47D1-8E5C-5C1F04AFE2EA}">
      <dgm:prSet custT="1"/>
      <dgm:spPr>
        <a:solidFill>
          <a:srgbClr val="FF0000"/>
        </a:solidFill>
      </dgm:spPr>
      <dgm:t>
        <a:bodyPr/>
        <a:lstStyle/>
        <a:p>
          <a:r>
            <a:rPr lang="en-US" sz="1600" dirty="0"/>
            <a:t>housing in which 80% of the occupied units have at least one person who is 55 years of age or older that publishes and adheres to policies and procedures demonstrating the intent to house older persons. These types of housing must meet all requirements of the exemption, including complying with HUD regulations applicable to such housing, such as verification procedures regarding the age of the occupants. </a:t>
          </a:r>
        </a:p>
      </dgm:t>
    </dgm:pt>
    <dgm:pt modelId="{6B510DB1-CDC9-482F-9BB7-08B40DD536F1}" type="parTrans" cxnId="{336617BF-F569-4DE4-B830-1C4603301A16}">
      <dgm:prSet/>
      <dgm:spPr/>
      <dgm:t>
        <a:bodyPr/>
        <a:lstStyle/>
        <a:p>
          <a:endParaRPr lang="en-US"/>
        </a:p>
      </dgm:t>
    </dgm:pt>
    <dgm:pt modelId="{67D18579-3CDB-4A15-A4B5-C44B9919760D}" type="sibTrans" cxnId="{336617BF-F569-4DE4-B830-1C4603301A16}">
      <dgm:prSet/>
      <dgm:spPr/>
      <dgm:t>
        <a:bodyPr/>
        <a:lstStyle/>
        <a:p>
          <a:endParaRPr lang="en-US"/>
        </a:p>
      </dgm:t>
    </dgm:pt>
    <dgm:pt modelId="{6B33B3D4-198F-4B68-ABA7-E12B6C9EFDD5}" type="pres">
      <dgm:prSet presAssocID="{AE68615D-E006-4756-AB30-9216C4242C65}" presName="Name0" presStyleCnt="0">
        <dgm:presLayoutVars>
          <dgm:dir/>
          <dgm:resizeHandles val="exact"/>
        </dgm:presLayoutVars>
      </dgm:prSet>
      <dgm:spPr/>
    </dgm:pt>
    <dgm:pt modelId="{B060C6CA-4A91-48C7-A3AF-7D5E8FC5D7D9}" type="pres">
      <dgm:prSet presAssocID="{289705CB-4C12-4ABD-8A07-FED97EC7614A}" presName="node" presStyleLbl="node1" presStyleIdx="0" presStyleCnt="2">
        <dgm:presLayoutVars>
          <dgm:bulletEnabled val="1"/>
        </dgm:presLayoutVars>
      </dgm:prSet>
      <dgm:spPr/>
    </dgm:pt>
    <dgm:pt modelId="{20DE6ADF-8CBE-4CD5-9DE6-75D769826C03}" type="pres">
      <dgm:prSet presAssocID="{2960A841-F7C8-41BF-B3D0-88A064F50560}" presName="sibTrans" presStyleLbl="sibTrans2D1" presStyleIdx="0" presStyleCnt="1"/>
      <dgm:spPr/>
    </dgm:pt>
    <dgm:pt modelId="{C2213317-3800-4F5D-8E49-4A4907F06F2A}" type="pres">
      <dgm:prSet presAssocID="{2960A841-F7C8-41BF-B3D0-88A064F50560}" presName="connectorText" presStyleLbl="sibTrans2D1" presStyleIdx="0" presStyleCnt="1"/>
      <dgm:spPr/>
    </dgm:pt>
    <dgm:pt modelId="{C9BA24D8-E621-4F37-9B66-8CD765213B73}" type="pres">
      <dgm:prSet presAssocID="{F4233329-1353-418D-9A6E-06E5D293CB7C}" presName="node" presStyleLbl="node1" presStyleIdx="1" presStyleCnt="2">
        <dgm:presLayoutVars>
          <dgm:bulletEnabled val="1"/>
        </dgm:presLayoutVars>
      </dgm:prSet>
      <dgm:spPr/>
    </dgm:pt>
  </dgm:ptLst>
  <dgm:cxnLst>
    <dgm:cxn modelId="{C850F007-66DE-4D57-960B-1F433A63BCE0}" type="presOf" srcId="{2960A841-F7C8-41BF-B3D0-88A064F50560}" destId="{C2213317-3800-4F5D-8E49-4A4907F06F2A}" srcOrd="1" destOrd="0" presId="urn:microsoft.com/office/officeart/2005/8/layout/process1"/>
    <dgm:cxn modelId="{4E59560F-BB9B-4856-BBB3-5B247D812EBE}" type="presOf" srcId="{289705CB-4C12-4ABD-8A07-FED97EC7614A}" destId="{B060C6CA-4A91-48C7-A3AF-7D5E8FC5D7D9}" srcOrd="0" destOrd="0" presId="urn:microsoft.com/office/officeart/2005/8/layout/process1"/>
    <dgm:cxn modelId="{9C2B3D3D-B3DA-44EF-AC9E-0378FE222DEF}" srcId="{F4233329-1353-418D-9A6E-06E5D293CB7C}" destId="{37669261-8C61-4E6E-9579-EF88ACC9785F}" srcOrd="0" destOrd="0" parTransId="{8DBE75B5-4B0F-477E-87AD-A26261C5564A}" sibTransId="{C65AB61A-C08E-405E-9F72-3501062F7150}"/>
    <dgm:cxn modelId="{D6E53D45-DABF-42A1-848B-C7976631496B}" type="presOf" srcId="{F4233329-1353-418D-9A6E-06E5D293CB7C}" destId="{C9BA24D8-E621-4F37-9B66-8CD765213B73}" srcOrd="0" destOrd="0" presId="urn:microsoft.com/office/officeart/2005/8/layout/process1"/>
    <dgm:cxn modelId="{C904246D-50E8-4357-99CE-1ACFC26BBF18}" srcId="{AE68615D-E006-4756-AB30-9216C4242C65}" destId="{289705CB-4C12-4ABD-8A07-FED97EC7614A}" srcOrd="0" destOrd="0" parTransId="{14611D2A-07E9-4654-8C70-E981D30BFC71}" sibTransId="{2960A841-F7C8-41BF-B3D0-88A064F50560}"/>
    <dgm:cxn modelId="{151C1754-EB4A-4D93-B8FC-D4C8B447EDB0}" type="presOf" srcId="{2960A841-F7C8-41BF-B3D0-88A064F50560}" destId="{20DE6ADF-8CBE-4CD5-9DE6-75D769826C03}" srcOrd="0" destOrd="0" presId="urn:microsoft.com/office/officeart/2005/8/layout/process1"/>
    <dgm:cxn modelId="{EB45758F-759F-4601-85A7-ED81DB3403BA}" type="presOf" srcId="{AE68615D-E006-4756-AB30-9216C4242C65}" destId="{6B33B3D4-198F-4B68-ABA7-E12B6C9EFDD5}" srcOrd="0" destOrd="0" presId="urn:microsoft.com/office/officeart/2005/8/layout/process1"/>
    <dgm:cxn modelId="{12CBA697-2627-48BE-A348-19E9FFE70666}" type="presOf" srcId="{17BCABD1-E4D9-47D1-8E5C-5C1F04AFE2EA}" destId="{C9BA24D8-E621-4F37-9B66-8CD765213B73}" srcOrd="0" destOrd="2" presId="urn:microsoft.com/office/officeart/2005/8/layout/process1"/>
    <dgm:cxn modelId="{3F18AEA8-080C-4B5A-90FC-18C0A8154642}" srcId="{AE68615D-E006-4756-AB30-9216C4242C65}" destId="{F4233329-1353-418D-9A6E-06E5D293CB7C}" srcOrd="1" destOrd="0" parTransId="{FE1AB73C-1C3D-46AF-8CC0-5F0A36DE2BD7}" sibTransId="{EA50D6DE-3985-4081-A73E-1BAFD3561950}"/>
    <dgm:cxn modelId="{336617BF-F569-4DE4-B830-1C4603301A16}" srcId="{F4233329-1353-418D-9A6E-06E5D293CB7C}" destId="{17BCABD1-E4D9-47D1-8E5C-5C1F04AFE2EA}" srcOrd="1" destOrd="0" parTransId="{6B510DB1-CDC9-482F-9BB7-08B40DD536F1}" sibTransId="{67D18579-3CDB-4A15-A4B5-C44B9919760D}"/>
    <dgm:cxn modelId="{4FE4A3EF-81D9-47DB-B89D-D1EEAF6F1CC8}" type="presOf" srcId="{37669261-8C61-4E6E-9579-EF88ACC9785F}" destId="{C9BA24D8-E621-4F37-9B66-8CD765213B73}" srcOrd="0" destOrd="1" presId="urn:microsoft.com/office/officeart/2005/8/layout/process1"/>
    <dgm:cxn modelId="{190E45F7-5D8D-434A-81E6-31768F5A3840}" type="presParOf" srcId="{6B33B3D4-198F-4B68-ABA7-E12B6C9EFDD5}" destId="{B060C6CA-4A91-48C7-A3AF-7D5E8FC5D7D9}" srcOrd="0" destOrd="0" presId="urn:microsoft.com/office/officeart/2005/8/layout/process1"/>
    <dgm:cxn modelId="{A5B0896C-F00B-45B6-A626-4F6135EA7123}" type="presParOf" srcId="{6B33B3D4-198F-4B68-ABA7-E12B6C9EFDD5}" destId="{20DE6ADF-8CBE-4CD5-9DE6-75D769826C03}" srcOrd="1" destOrd="0" presId="urn:microsoft.com/office/officeart/2005/8/layout/process1"/>
    <dgm:cxn modelId="{B870E44E-BA35-4DC2-8A1B-2A5704CE4608}" type="presParOf" srcId="{20DE6ADF-8CBE-4CD5-9DE6-75D769826C03}" destId="{C2213317-3800-4F5D-8E49-4A4907F06F2A}" srcOrd="0" destOrd="0" presId="urn:microsoft.com/office/officeart/2005/8/layout/process1"/>
    <dgm:cxn modelId="{0C635E84-BF13-4850-BAB5-08FD17265804}" type="presParOf" srcId="{6B33B3D4-198F-4B68-ABA7-E12B6C9EFDD5}" destId="{C9BA24D8-E621-4F37-9B66-8CD765213B73}"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41797-3BC8-4D34-9C96-B49F5E2D6A0B}">
      <dsp:nvSpPr>
        <dsp:cNvPr id="0" name=""/>
        <dsp:cNvSpPr/>
      </dsp:nvSpPr>
      <dsp:spPr>
        <a:xfrm>
          <a:off x="0" y="189465"/>
          <a:ext cx="3170244" cy="20131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806068-81D3-4DBC-B9EF-E2614BF70472}">
      <dsp:nvSpPr>
        <dsp:cNvPr id="0" name=""/>
        <dsp:cNvSpPr/>
      </dsp:nvSpPr>
      <dsp:spPr>
        <a:xfrm>
          <a:off x="352249" y="524102"/>
          <a:ext cx="3170244" cy="20131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President Lyndon B. Johnson signed the Fair Housing Act into law seven days after Dr. Martin Luther King's assassination</a:t>
          </a:r>
        </a:p>
      </dsp:txBody>
      <dsp:txXfrm>
        <a:off x="411211" y="583064"/>
        <a:ext cx="3052320" cy="1895180"/>
      </dsp:txXfrm>
    </dsp:sp>
    <dsp:sp modelId="{13435DA8-4DC5-40D8-9C10-215CE0550767}">
      <dsp:nvSpPr>
        <dsp:cNvPr id="0" name=""/>
        <dsp:cNvSpPr/>
      </dsp:nvSpPr>
      <dsp:spPr>
        <a:xfrm>
          <a:off x="3874742" y="189465"/>
          <a:ext cx="3170244" cy="20131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D0041F-FD68-4FAE-8EF0-862263691D46}">
      <dsp:nvSpPr>
        <dsp:cNvPr id="0" name=""/>
        <dsp:cNvSpPr/>
      </dsp:nvSpPr>
      <dsp:spPr>
        <a:xfrm>
          <a:off x="4226992" y="524102"/>
          <a:ext cx="3170244" cy="20131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prohibits discrimination concerning the sale, rental, and financing of housing </a:t>
          </a:r>
        </a:p>
      </dsp:txBody>
      <dsp:txXfrm>
        <a:off x="4285954" y="583064"/>
        <a:ext cx="3052320" cy="1895180"/>
      </dsp:txXfrm>
    </dsp:sp>
    <dsp:sp modelId="{D7C648A0-CBA5-4256-B587-A3DD3CC685AD}">
      <dsp:nvSpPr>
        <dsp:cNvPr id="0" name=""/>
        <dsp:cNvSpPr/>
      </dsp:nvSpPr>
      <dsp:spPr>
        <a:xfrm>
          <a:off x="7749485" y="189465"/>
          <a:ext cx="3170244" cy="20131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F41827-EA4C-4633-823B-0868F0735E2C}">
      <dsp:nvSpPr>
        <dsp:cNvPr id="0" name=""/>
        <dsp:cNvSpPr/>
      </dsp:nvSpPr>
      <dsp:spPr>
        <a:xfrm>
          <a:off x="8101734" y="524102"/>
          <a:ext cx="3170244" cy="20131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follow-up to the Civil Rights Act of 1964based on race, color, religion, and national origin</a:t>
          </a:r>
        </a:p>
      </dsp:txBody>
      <dsp:txXfrm>
        <a:off x="8160696" y="583064"/>
        <a:ext cx="3052320" cy="1895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651CA-6082-4653-AB70-933BB1235F97}">
      <dsp:nvSpPr>
        <dsp:cNvPr id="0" name=""/>
        <dsp:cNvSpPr/>
      </dsp:nvSpPr>
      <dsp:spPr>
        <a:xfrm>
          <a:off x="0" y="0"/>
          <a:ext cx="6318111" cy="4070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Must be practical and feasible</a:t>
          </a:r>
        </a:p>
        <a:p>
          <a:pPr marL="0" lvl="0" indent="0" algn="l" defTabSz="889000">
            <a:lnSpc>
              <a:spcPct val="90000"/>
            </a:lnSpc>
            <a:spcBef>
              <a:spcPct val="0"/>
            </a:spcBef>
            <a:spcAft>
              <a:spcPct val="35000"/>
            </a:spcAft>
            <a:buNone/>
          </a:pPr>
          <a:endParaRPr lang="en-US" sz="1400" kern="1200" cap="none" dirty="0">
            <a:latin typeface="Arial" panose="020B0604020202020204" pitchFamily="34" charset="0"/>
            <a:cs typeface="Arial" panose="020B0604020202020204" pitchFamily="34" charset="0"/>
          </a:endParaRPr>
        </a:p>
      </dsp:txBody>
      <dsp:txXfrm>
        <a:off x="0" y="0"/>
        <a:ext cx="6318111" cy="407000"/>
      </dsp:txXfrm>
    </dsp:sp>
    <dsp:sp modelId="{14242B1F-D9B5-48D7-B880-6ADD69BA03A8}">
      <dsp:nvSpPr>
        <dsp:cNvPr id="0" name=""/>
        <dsp:cNvSpPr/>
      </dsp:nvSpPr>
      <dsp:spPr>
        <a:xfrm>
          <a:off x="0" y="412719"/>
          <a:ext cx="6318111" cy="407000"/>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  </a:t>
          </a:r>
        </a:p>
        <a:p>
          <a:pPr marL="0" lvl="0" indent="0" algn="l" defTabSz="6223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 </a:t>
          </a:r>
          <a:r>
            <a:rPr lang="en-US" sz="2000" kern="1200" dirty="0">
              <a:latin typeface="Arial" panose="020B0604020202020204" pitchFamily="34" charset="0"/>
              <a:cs typeface="Arial" panose="020B0604020202020204" pitchFamily="34" charset="0"/>
            </a:rPr>
            <a:t>Must not cause an undue financial burden</a:t>
          </a:r>
        </a:p>
        <a:p>
          <a:pPr marL="0" lvl="0" indent="0" algn="l" defTabSz="622300">
            <a:lnSpc>
              <a:spcPct val="90000"/>
            </a:lnSpc>
            <a:spcBef>
              <a:spcPct val="0"/>
            </a:spcBef>
            <a:spcAft>
              <a:spcPct val="35000"/>
            </a:spcAft>
            <a:buNone/>
          </a:pPr>
          <a:endParaRPr lang="ru-RU" sz="1400" kern="1200" cap="none" dirty="0">
            <a:latin typeface="Arial" panose="020B0604020202020204" pitchFamily="34" charset="0"/>
            <a:ea typeface="+mn-ea"/>
            <a:cs typeface="Arial" panose="020B0604020202020204" pitchFamily="34" charset="0"/>
          </a:endParaRPr>
        </a:p>
      </dsp:txBody>
      <dsp:txXfrm>
        <a:off x="0" y="412719"/>
        <a:ext cx="6318111" cy="407000"/>
      </dsp:txXfrm>
    </dsp:sp>
    <dsp:sp modelId="{14C74C61-1CDB-4754-9DB7-BD125709153E}">
      <dsp:nvSpPr>
        <dsp:cNvPr id="0" name=""/>
        <dsp:cNvSpPr/>
      </dsp:nvSpPr>
      <dsp:spPr>
        <a:xfrm>
          <a:off x="0" y="823868"/>
          <a:ext cx="6318111" cy="4070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00" tIns="53340" rIns="53340" bIns="53340" numCol="1" spcCol="1270" anchor="ctr" anchorCtr="0">
          <a:noAutofit/>
        </a:bodyPr>
        <a:lstStyle/>
        <a:p>
          <a:pPr marL="0" lvl="0" indent="0" algn="l" defTabSz="711200">
            <a:lnSpc>
              <a:spcPct val="90000"/>
            </a:lnSpc>
            <a:spcBef>
              <a:spcPct val="0"/>
            </a:spcBef>
            <a:spcAft>
              <a:spcPct val="35000"/>
            </a:spcAft>
            <a:buNone/>
          </a:pPr>
          <a:endParaRPr lang="en-US" sz="14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Must not fundamentally alter the zoning scheme</a:t>
          </a:r>
        </a:p>
        <a:p>
          <a:pPr marL="0" lvl="0" indent="0" algn="l" defTabSz="711200">
            <a:lnSpc>
              <a:spcPct val="90000"/>
            </a:lnSpc>
            <a:spcBef>
              <a:spcPct val="0"/>
            </a:spcBef>
            <a:spcAft>
              <a:spcPct val="35000"/>
            </a:spcAft>
            <a:buNone/>
          </a:pPr>
          <a:endParaRPr lang="ru-RU" sz="1400" kern="1200" cap="none" dirty="0">
            <a:latin typeface="Arial" panose="020B0604020202020204" pitchFamily="34" charset="0"/>
            <a:ea typeface="+mn-ea"/>
            <a:cs typeface="Arial" panose="020B0604020202020204" pitchFamily="34" charset="0"/>
          </a:endParaRPr>
        </a:p>
      </dsp:txBody>
      <dsp:txXfrm>
        <a:off x="0" y="823868"/>
        <a:ext cx="6318111" cy="407000"/>
      </dsp:txXfrm>
    </dsp:sp>
    <dsp:sp modelId="{49C89894-5EBE-471A-A468-46210B8B996A}">
      <dsp:nvSpPr>
        <dsp:cNvPr id="0" name=""/>
        <dsp:cNvSpPr/>
      </dsp:nvSpPr>
      <dsp:spPr>
        <a:xfrm>
          <a:off x="0" y="1235017"/>
          <a:ext cx="6318111" cy="407000"/>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Must be necessary/essential for use &amp; enjoyment of dwelling</a:t>
          </a:r>
        </a:p>
        <a:p>
          <a:pPr marL="0" lvl="0" indent="0" algn="l" defTabSz="889000">
            <a:lnSpc>
              <a:spcPct val="90000"/>
            </a:lnSpc>
            <a:spcBef>
              <a:spcPct val="0"/>
            </a:spcBef>
            <a:spcAft>
              <a:spcPct val="35000"/>
            </a:spcAft>
            <a:buNone/>
          </a:pPr>
          <a:endParaRPr lang="en-US" sz="2000" kern="1200" cap="none" dirty="0">
            <a:latin typeface="Arial" panose="020B0604020202020204" pitchFamily="34" charset="0"/>
            <a:cs typeface="Arial" panose="020B0604020202020204" pitchFamily="34" charset="0"/>
          </a:endParaRPr>
        </a:p>
      </dsp:txBody>
      <dsp:txXfrm>
        <a:off x="0" y="1235017"/>
        <a:ext cx="6318111" cy="407000"/>
      </dsp:txXfrm>
    </dsp:sp>
    <dsp:sp modelId="{F3432693-EA90-45F0-A9D1-07C9BF3C7ACB}">
      <dsp:nvSpPr>
        <dsp:cNvPr id="0" name=""/>
        <dsp:cNvSpPr/>
      </dsp:nvSpPr>
      <dsp:spPr>
        <a:xfrm>
          <a:off x="0" y="1647737"/>
          <a:ext cx="6318111" cy="4070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40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cap="none" dirty="0">
            <a:solidFill>
              <a:schemeClr val="tx2">
                <a:lumMod val="50000"/>
                <a:lumOff val="50000"/>
              </a:schemeClr>
            </a:solidFill>
            <a:latin typeface="Arial" panose="020B0604020202020204" pitchFamily="34" charset="0"/>
            <a:cs typeface="Arial" panose="020B0604020202020204" pitchFamily="34" charset="0"/>
          </a:endParaRPr>
        </a:p>
      </dsp:txBody>
      <dsp:txXfrm>
        <a:off x="0" y="1647737"/>
        <a:ext cx="6318111" cy="407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0F5D9-719F-49C5-8871-8DE2203B10E1}">
      <dsp:nvSpPr>
        <dsp:cNvPr id="0" name=""/>
        <dsp:cNvSpPr/>
      </dsp:nvSpPr>
      <dsp:spPr>
        <a:xfrm>
          <a:off x="2221997" y="44618"/>
          <a:ext cx="2141710" cy="2141710"/>
        </a:xfrm>
        <a:prstGeom prst="ellipse">
          <a:avLst/>
        </a:prstGeom>
        <a:solidFill>
          <a:schemeClr val="accent5">
            <a:alpha val="50000"/>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1000</a:t>
          </a:r>
        </a:p>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Feet</a:t>
          </a:r>
        </a:p>
      </dsp:txBody>
      <dsp:txXfrm>
        <a:off x="2507559" y="419418"/>
        <a:ext cx="1570587" cy="963769"/>
      </dsp:txXfrm>
    </dsp:sp>
    <dsp:sp modelId="{4F89B0A2-4C06-4E20-B4BF-5DB296A89A66}">
      <dsp:nvSpPr>
        <dsp:cNvPr id="0" name=""/>
        <dsp:cNvSpPr/>
      </dsp:nvSpPr>
      <dsp:spPr>
        <a:xfrm>
          <a:off x="2994798" y="1383188"/>
          <a:ext cx="2141710" cy="2141710"/>
        </a:xfrm>
        <a:prstGeom prst="ellipse">
          <a:avLst/>
        </a:prstGeom>
        <a:solidFill>
          <a:schemeClr val="accent5">
            <a:alpha val="50000"/>
            <a:hueOff val="-6076075"/>
            <a:satOff val="-413"/>
            <a:lumOff val="981"/>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2500</a:t>
          </a:r>
        </a:p>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Feet</a:t>
          </a:r>
        </a:p>
      </dsp:txBody>
      <dsp:txXfrm>
        <a:off x="3649804" y="1936463"/>
        <a:ext cx="1285026" cy="1177940"/>
      </dsp:txXfrm>
    </dsp:sp>
    <dsp:sp modelId="{A5B5E50F-9906-4959-95AF-EDCAE01D5033}">
      <dsp:nvSpPr>
        <dsp:cNvPr id="0" name=""/>
        <dsp:cNvSpPr/>
      </dsp:nvSpPr>
      <dsp:spPr>
        <a:xfrm>
          <a:off x="1449196" y="1383188"/>
          <a:ext cx="2141710" cy="2141710"/>
        </a:xfrm>
        <a:prstGeom prst="ellipse">
          <a:avLst/>
        </a:prstGeom>
        <a:solidFill>
          <a:schemeClr val="accent5">
            <a:alpha val="50000"/>
            <a:hueOff val="-12152150"/>
            <a:satOff val="-826"/>
            <a:lumOff val="1961"/>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1500</a:t>
          </a:r>
        </a:p>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Feet</a:t>
          </a:r>
        </a:p>
      </dsp:txBody>
      <dsp:txXfrm>
        <a:off x="1650874" y="1936463"/>
        <a:ext cx="1285026" cy="11779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0C6CA-4A91-48C7-A3AF-7D5E8FC5D7D9}">
      <dsp:nvSpPr>
        <dsp:cNvPr id="0" name=""/>
        <dsp:cNvSpPr/>
      </dsp:nvSpPr>
      <dsp:spPr>
        <a:xfrm>
          <a:off x="1327" y="68255"/>
          <a:ext cx="2831618" cy="6238408"/>
        </a:xfrm>
        <a:prstGeom prst="roundRect">
          <a:avLst>
            <a:gd name="adj" fmla="val 10000"/>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State and local governments may not impose restrictions on where families with children may reside unless the restrictions are consistent with the “housing for older persons” exemption of the Act. </a:t>
          </a:r>
        </a:p>
      </dsp:txBody>
      <dsp:txXfrm>
        <a:off x="84262" y="151190"/>
        <a:ext cx="2665748" cy="6072538"/>
      </dsp:txXfrm>
    </dsp:sp>
    <dsp:sp modelId="{20DE6ADF-8CBE-4CD5-9DE6-75D769826C03}">
      <dsp:nvSpPr>
        <dsp:cNvPr id="0" name=""/>
        <dsp:cNvSpPr/>
      </dsp:nvSpPr>
      <dsp:spPr>
        <a:xfrm>
          <a:off x="3116107" y="2836339"/>
          <a:ext cx="600303" cy="702241"/>
        </a:xfrm>
        <a:prstGeom prst="rightArrow">
          <a:avLst>
            <a:gd name="adj1" fmla="val 60000"/>
            <a:gd name="adj2" fmla="val 50000"/>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16107" y="2976787"/>
        <a:ext cx="420212" cy="421345"/>
      </dsp:txXfrm>
    </dsp:sp>
    <dsp:sp modelId="{C9BA24D8-E621-4F37-9B66-8CD765213B73}">
      <dsp:nvSpPr>
        <dsp:cNvPr id="0" name=""/>
        <dsp:cNvSpPr/>
      </dsp:nvSpPr>
      <dsp:spPr>
        <a:xfrm>
          <a:off x="3965593" y="68255"/>
          <a:ext cx="2831618" cy="6238408"/>
        </a:xfrm>
        <a:prstGeom prst="roundRect">
          <a:avLst>
            <a:gd name="adj" fmla="val 10000"/>
          </a:avLst>
        </a:prstGeom>
        <a:solidFill>
          <a:srgbClr val="FF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The most common types of housing for older persons that may qualify for this exemption are: </a:t>
          </a:r>
        </a:p>
        <a:p>
          <a:pPr marL="171450" lvl="1" indent="-171450" algn="l" defTabSz="711200">
            <a:lnSpc>
              <a:spcPct val="90000"/>
            </a:lnSpc>
            <a:spcBef>
              <a:spcPct val="0"/>
            </a:spcBef>
            <a:spcAft>
              <a:spcPct val="15000"/>
            </a:spcAft>
            <a:buChar char="•"/>
          </a:pPr>
          <a:r>
            <a:rPr lang="en-US" sz="1600" kern="1200" dirty="0"/>
            <a:t>housing intended for, and solely occupied by, persons 62 years of age or older; </a:t>
          </a:r>
        </a:p>
        <a:p>
          <a:pPr marL="171450" lvl="1" indent="-171450" algn="l" defTabSz="711200">
            <a:lnSpc>
              <a:spcPct val="90000"/>
            </a:lnSpc>
            <a:spcBef>
              <a:spcPct val="0"/>
            </a:spcBef>
            <a:spcAft>
              <a:spcPct val="15000"/>
            </a:spcAft>
            <a:buChar char="•"/>
          </a:pPr>
          <a:r>
            <a:rPr lang="en-US" sz="1600" kern="1200" dirty="0"/>
            <a:t>housing in which 80% of the occupied units have at least one person who is 55 years of age or older that publishes and adheres to policies and procedures demonstrating the intent to house older persons. These types of housing must meet all requirements of the exemption, including complying with HUD regulations applicable to such housing, such as verification procedures regarding the age of the occupants. </a:t>
          </a:r>
        </a:p>
      </dsp:txBody>
      <dsp:txXfrm>
        <a:off x="4048528" y="151190"/>
        <a:ext cx="2665748" cy="607253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6D37A0-F398-4276-AAF6-E62AA90BC975}"/>
              </a:ext>
            </a:extLst>
          </p:cNvPr>
          <p:cNvSpPr>
            <a:spLocks noGrp="1"/>
          </p:cNvSpPr>
          <p:nvPr>
            <p:ph type="hdr" sz="quarter"/>
          </p:nvPr>
        </p:nvSpPr>
        <p:spPr>
          <a:xfrm>
            <a:off x="0" y="0"/>
            <a:ext cx="2971800" cy="458788"/>
          </a:xfrm>
          <a:prstGeom prst="rect">
            <a:avLst/>
          </a:prstGeom>
        </p:spPr>
        <p:txBody>
          <a:bodyPr vert="horz" lIns="91435" tIns="45718" rIns="91435" bIns="45718"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96B402-FD6E-4995-8160-C6DD76DAAC5D}"/>
              </a:ext>
            </a:extLst>
          </p:cNvPr>
          <p:cNvSpPr>
            <a:spLocks noGrp="1"/>
          </p:cNvSpPr>
          <p:nvPr>
            <p:ph type="dt" sz="quarter" idx="1"/>
          </p:nvPr>
        </p:nvSpPr>
        <p:spPr>
          <a:xfrm>
            <a:off x="3884613" y="0"/>
            <a:ext cx="2971800" cy="458788"/>
          </a:xfrm>
          <a:prstGeom prst="rect">
            <a:avLst/>
          </a:prstGeom>
        </p:spPr>
        <p:txBody>
          <a:bodyPr vert="horz" lIns="91435" tIns="45718" rIns="91435" bIns="45718" rtlCol="0"/>
          <a:lstStyle>
            <a:lvl1pPr algn="r">
              <a:defRPr sz="1200"/>
            </a:lvl1pPr>
          </a:lstStyle>
          <a:p>
            <a:fld id="{7BA37F7A-782D-430C-B7DE-046B665BEF14}" type="datetimeFigureOut">
              <a:rPr lang="en-US" smtClean="0"/>
              <a:t>2/24/2026</a:t>
            </a:fld>
            <a:endParaRPr lang="en-US" dirty="0"/>
          </a:p>
        </p:txBody>
      </p:sp>
      <p:sp>
        <p:nvSpPr>
          <p:cNvPr id="4" name="Footer Placeholder 3">
            <a:extLst>
              <a:ext uri="{FF2B5EF4-FFF2-40B4-BE49-F238E27FC236}">
                <a16:creationId xmlns:a16="http://schemas.microsoft.com/office/drawing/2014/main" id="{67BA7967-B488-405D-84A2-64F6D9128F3E}"/>
              </a:ext>
            </a:extLst>
          </p:cNvPr>
          <p:cNvSpPr>
            <a:spLocks noGrp="1"/>
          </p:cNvSpPr>
          <p:nvPr>
            <p:ph type="ftr" sz="quarter" idx="2"/>
          </p:nvPr>
        </p:nvSpPr>
        <p:spPr>
          <a:xfrm>
            <a:off x="0" y="8685214"/>
            <a:ext cx="2971800" cy="458787"/>
          </a:xfrm>
          <a:prstGeom prst="rect">
            <a:avLst/>
          </a:prstGeom>
        </p:spPr>
        <p:txBody>
          <a:bodyPr vert="horz" lIns="91435" tIns="45718" rIns="91435" bIns="45718"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A65115A-3EB4-4B47-8F4B-4F42519BF90C}"/>
              </a:ext>
            </a:extLst>
          </p:cNvPr>
          <p:cNvSpPr>
            <a:spLocks noGrp="1"/>
          </p:cNvSpPr>
          <p:nvPr>
            <p:ph type="sldNum" sz="quarter" idx="3"/>
          </p:nvPr>
        </p:nvSpPr>
        <p:spPr>
          <a:xfrm>
            <a:off x="3884613" y="8685214"/>
            <a:ext cx="2971800" cy="458787"/>
          </a:xfrm>
          <a:prstGeom prst="rect">
            <a:avLst/>
          </a:prstGeom>
        </p:spPr>
        <p:txBody>
          <a:bodyPr vert="horz" lIns="91435" tIns="45718" rIns="91435" bIns="45718" rtlCol="0" anchor="b"/>
          <a:lstStyle>
            <a:lvl1pPr algn="r">
              <a:defRPr sz="1200"/>
            </a:lvl1pPr>
          </a:lstStyle>
          <a:p>
            <a:fld id="{DD0885D5-D443-4228-8B2C-B9DF9A30D578}" type="slidenum">
              <a:rPr lang="en-US" smtClean="0"/>
              <a:t>‹#›</a:t>
            </a:fld>
            <a:endParaRPr lang="en-US" dirty="0"/>
          </a:p>
        </p:txBody>
      </p:sp>
    </p:spTree>
    <p:extLst>
      <p:ext uri="{BB962C8B-B14F-4D97-AF65-F5344CB8AC3E}">
        <p14:creationId xmlns:p14="http://schemas.microsoft.com/office/powerpoint/2010/main" val="4147891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5" tIns="45718" rIns="91435" bIns="45718"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35" tIns="45718" rIns="91435" bIns="45718" rtlCol="0"/>
          <a:lstStyle>
            <a:lvl1pPr algn="r">
              <a:defRPr sz="1200"/>
            </a:lvl1pPr>
          </a:lstStyle>
          <a:p>
            <a:fld id="{B61CCEED-E5F4-4698-B012-83262916D7BD}" type="datetimeFigureOut">
              <a:rPr lang="en-US" noProof="0" smtClean="0"/>
              <a:t>2/24/2026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5" tIns="45718" rIns="91435" bIns="45718"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5" tIns="45718" rIns="91435" bIns="4571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5" tIns="45718" rIns="91435" bIns="45718"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35" tIns="45718" rIns="91435" bIns="45718" rtlCol="0" anchor="b"/>
          <a:lstStyle>
            <a:lvl1pPr algn="r">
              <a:defRPr sz="1200"/>
            </a:lvl1pPr>
          </a:lstStyle>
          <a:p>
            <a:fld id="{69D2F9AB-3C90-481E-8C34-4F549BF455D7}" type="slidenum">
              <a:rPr lang="en-US" noProof="0" smtClean="0"/>
              <a:t>‹#›</a:t>
            </a:fld>
            <a:endParaRPr lang="en-US" noProof="0" dirty="0"/>
          </a:p>
        </p:txBody>
      </p:sp>
    </p:spTree>
    <p:extLst>
      <p:ext uri="{BB962C8B-B14F-4D97-AF65-F5344CB8AC3E}">
        <p14:creationId xmlns:p14="http://schemas.microsoft.com/office/powerpoint/2010/main" val="389171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2</a:t>
            </a:fld>
            <a:endParaRPr lang="en-US" noProof="0" dirty="0"/>
          </a:p>
        </p:txBody>
      </p:sp>
    </p:spTree>
    <p:extLst>
      <p:ext uri="{BB962C8B-B14F-4D97-AF65-F5344CB8AC3E}">
        <p14:creationId xmlns:p14="http://schemas.microsoft.com/office/powerpoint/2010/main" val="2190240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747713" y="1181100"/>
            <a:ext cx="5670550" cy="31892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 name="Date Placeholder 5"/>
          <p:cNvSpPr>
            <a:spLocks noGrp="1"/>
          </p:cNvSpPr>
          <p:nvPr>
            <p:ph type="dt" sz="quarter" idx="1"/>
          </p:nvPr>
        </p:nvSpPr>
        <p:spPr/>
        <p:txBody>
          <a:bodyPr/>
          <a:lstStyle/>
          <a:p>
            <a:pPr>
              <a:defRPr/>
            </a:pPr>
            <a:fld id="{732FECD3-A23A-47E4-ABD9-647C0CE87AB6}" type="datetime1">
              <a:rPr lang="en-US" smtClean="0"/>
              <a:pPr>
                <a:defRPr/>
              </a:pPr>
              <a:t>2/24/2026</a:t>
            </a:fld>
            <a:endParaRPr lang="en-US" dirty="0"/>
          </a:p>
        </p:txBody>
      </p:sp>
    </p:spTree>
    <p:extLst>
      <p:ext uri="{BB962C8B-B14F-4D97-AF65-F5344CB8AC3E}">
        <p14:creationId xmlns:p14="http://schemas.microsoft.com/office/powerpoint/2010/main" val="3938011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smtClean="0"/>
              <a:t>22</a:t>
            </a:fld>
            <a:endParaRPr lang="en-US" dirty="0"/>
          </a:p>
        </p:txBody>
      </p:sp>
    </p:spTree>
    <p:extLst>
      <p:ext uri="{BB962C8B-B14F-4D97-AF65-F5344CB8AC3E}">
        <p14:creationId xmlns:p14="http://schemas.microsoft.com/office/powerpoint/2010/main" val="173299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66B280E6-D8E6-4737-95D1-732493227E47}"/>
              </a:ext>
            </a:extLst>
          </p:cNvPr>
          <p:cNvSpPr>
            <a:spLocks noGrp="1" noRot="1" noChangeAspect="1" noTextEdit="1"/>
          </p:cNvSpPr>
          <p:nvPr>
            <p:ph type="sldImg"/>
          </p:nvPr>
        </p:nvSpPr>
        <p:spPr bwMode="auto">
          <a:xfrm>
            <a:off x="747713" y="1181100"/>
            <a:ext cx="5670550" cy="31892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30962498-641F-416B-8E6D-3C8255E751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a:extLst>
              <a:ext uri="{FF2B5EF4-FFF2-40B4-BE49-F238E27FC236}">
                <a16:creationId xmlns:a16="http://schemas.microsoft.com/office/drawing/2014/main" id="{3110063F-FF79-4834-9FC0-544DF0B6F71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6064" indent="-302332" eaLnBrk="0" hangingPunct="0">
              <a:defRPr>
                <a:solidFill>
                  <a:schemeClr val="tx1"/>
                </a:solidFill>
                <a:latin typeface="Arial" panose="020B0604020202020204" pitchFamily="34" charset="0"/>
              </a:defRPr>
            </a:lvl2pPr>
            <a:lvl3pPr marL="1209330" indent="-241866" eaLnBrk="0" hangingPunct="0">
              <a:defRPr>
                <a:solidFill>
                  <a:schemeClr val="tx1"/>
                </a:solidFill>
                <a:latin typeface="Arial" panose="020B0604020202020204" pitchFamily="34" charset="0"/>
              </a:defRPr>
            </a:lvl3pPr>
            <a:lvl4pPr marL="1693061" indent="-241866" eaLnBrk="0" hangingPunct="0">
              <a:defRPr>
                <a:solidFill>
                  <a:schemeClr val="tx1"/>
                </a:solidFill>
                <a:latin typeface="Arial" panose="020B0604020202020204" pitchFamily="34" charset="0"/>
              </a:defRPr>
            </a:lvl4pPr>
            <a:lvl5pPr marL="2176794" indent="-241866" eaLnBrk="0" hangingPunct="0">
              <a:defRPr>
                <a:solidFill>
                  <a:schemeClr val="tx1"/>
                </a:solidFill>
                <a:latin typeface="Arial" panose="020B0604020202020204" pitchFamily="34" charset="0"/>
              </a:defRPr>
            </a:lvl5pPr>
            <a:lvl6pPr marL="2660524" indent="-241866" eaLnBrk="0" fontAlgn="base" hangingPunct="0">
              <a:spcBef>
                <a:spcPct val="0"/>
              </a:spcBef>
              <a:spcAft>
                <a:spcPct val="0"/>
              </a:spcAft>
              <a:defRPr>
                <a:solidFill>
                  <a:schemeClr val="tx1"/>
                </a:solidFill>
                <a:latin typeface="Arial" panose="020B0604020202020204" pitchFamily="34" charset="0"/>
              </a:defRPr>
            </a:lvl6pPr>
            <a:lvl7pPr marL="3144258" indent="-241866" eaLnBrk="0" fontAlgn="base" hangingPunct="0">
              <a:spcBef>
                <a:spcPct val="0"/>
              </a:spcBef>
              <a:spcAft>
                <a:spcPct val="0"/>
              </a:spcAft>
              <a:defRPr>
                <a:solidFill>
                  <a:schemeClr val="tx1"/>
                </a:solidFill>
                <a:latin typeface="Arial" panose="020B0604020202020204" pitchFamily="34" charset="0"/>
              </a:defRPr>
            </a:lvl7pPr>
            <a:lvl8pPr marL="3627990" indent="-241866" eaLnBrk="0" fontAlgn="base" hangingPunct="0">
              <a:spcBef>
                <a:spcPct val="0"/>
              </a:spcBef>
              <a:spcAft>
                <a:spcPct val="0"/>
              </a:spcAft>
              <a:defRPr>
                <a:solidFill>
                  <a:schemeClr val="tx1"/>
                </a:solidFill>
                <a:latin typeface="Arial" panose="020B0604020202020204" pitchFamily="34" charset="0"/>
              </a:defRPr>
            </a:lvl8pPr>
            <a:lvl9pPr marL="4111722" indent="-24186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3BA187-260F-46FF-99CD-4CD3E57383F3}" type="slidenum">
              <a:rPr lang="en-US" altLang="en-US">
                <a:latin typeface="Calibri" panose="020F0502020204030204" pitchFamily="34" charset="0"/>
              </a:rPr>
              <a:pPr eaLnBrk="1" hangingPunct="1"/>
              <a:t>23</a:t>
            </a:fld>
            <a:endParaRPr lang="en-US" altLang="en-US" dirty="0">
              <a:latin typeface="Calibri" panose="020F0502020204030204" pitchFamily="34" charset="0"/>
            </a:endParaRPr>
          </a:p>
        </p:txBody>
      </p:sp>
    </p:spTree>
    <p:extLst>
      <p:ext uri="{BB962C8B-B14F-4D97-AF65-F5344CB8AC3E}">
        <p14:creationId xmlns:p14="http://schemas.microsoft.com/office/powerpoint/2010/main" val="416383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28</a:t>
            </a:fld>
            <a:endParaRPr lang="en-US" dirty="0"/>
          </a:p>
        </p:txBody>
      </p:sp>
    </p:spTree>
    <p:extLst>
      <p:ext uri="{BB962C8B-B14F-4D97-AF65-F5344CB8AC3E}">
        <p14:creationId xmlns:p14="http://schemas.microsoft.com/office/powerpoint/2010/main" val="3749898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TextEdit="1"/>
          </p:cNvSpPr>
          <p:nvPr>
            <p:ph type="sldImg"/>
          </p:nvPr>
        </p:nvSpPr>
        <p:spPr bwMode="auto">
          <a:noFill/>
          <a:ln>
            <a:solidFill>
              <a:srgbClr val="000000"/>
            </a:solidFill>
            <a:miter lim="800000"/>
            <a:headEnd/>
            <a:tailEnd/>
          </a:ln>
        </p:spPr>
      </p:sp>
      <p:sp>
        <p:nvSpPr>
          <p:cNvPr id="63491"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57320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TextEdit="1"/>
          </p:cNvSpPr>
          <p:nvPr>
            <p:ph type="sldImg"/>
          </p:nvPr>
        </p:nvSpPr>
        <p:spPr bwMode="auto">
          <a:noFill/>
          <a:ln>
            <a:solidFill>
              <a:srgbClr val="000000"/>
            </a:solidFill>
            <a:miter lim="800000"/>
            <a:headEnd/>
            <a:tailEnd/>
          </a:ln>
        </p:spPr>
      </p:sp>
      <p:sp>
        <p:nvSpPr>
          <p:cNvPr id="63491"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003553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31</a:t>
            </a:fld>
            <a:endParaRPr lang="en-US" dirty="0"/>
          </a:p>
        </p:txBody>
      </p:sp>
    </p:spTree>
    <p:extLst>
      <p:ext uri="{BB962C8B-B14F-4D97-AF65-F5344CB8AC3E}">
        <p14:creationId xmlns:p14="http://schemas.microsoft.com/office/powerpoint/2010/main" val="2770214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TextEdit="1"/>
          </p:cNvSpPr>
          <p:nvPr>
            <p:ph type="sldImg"/>
          </p:nvPr>
        </p:nvSpPr>
        <p:spPr bwMode="auto">
          <a:noFill/>
          <a:ln>
            <a:solidFill>
              <a:srgbClr val="000000"/>
            </a:solidFill>
            <a:miter lim="800000"/>
            <a:headEnd/>
            <a:tailEnd/>
          </a:ln>
        </p:spPr>
      </p:sp>
      <p:sp>
        <p:nvSpPr>
          <p:cNvPr id="63491"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815061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37</a:t>
            </a:fld>
            <a:endParaRPr lang="en-US" noProof="0" dirty="0"/>
          </a:p>
        </p:txBody>
      </p:sp>
    </p:spTree>
    <p:extLst>
      <p:ext uri="{BB962C8B-B14F-4D97-AF65-F5344CB8AC3E}">
        <p14:creationId xmlns:p14="http://schemas.microsoft.com/office/powerpoint/2010/main" val="173881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38</a:t>
            </a:fld>
            <a:endParaRPr lang="en-US" noProof="0" dirty="0"/>
          </a:p>
        </p:txBody>
      </p:sp>
    </p:spTree>
    <p:extLst>
      <p:ext uri="{BB962C8B-B14F-4D97-AF65-F5344CB8AC3E}">
        <p14:creationId xmlns:p14="http://schemas.microsoft.com/office/powerpoint/2010/main" val="224963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 name="Date Placeholder 8"/>
          <p:cNvSpPr>
            <a:spLocks noGrp="1"/>
          </p:cNvSpPr>
          <p:nvPr>
            <p:ph type="dt" sz="quarter" idx="1"/>
          </p:nvPr>
        </p:nvSpPr>
        <p:spPr/>
        <p:txBody>
          <a:bodyPr/>
          <a:lstStyle/>
          <a:p>
            <a:pPr>
              <a:defRPr/>
            </a:pPr>
            <a:fld id="{1FA57DDB-3552-47B6-AA36-AA7165ED1D32}" type="datetime1">
              <a:rPr lang="en-US" smtClean="0"/>
              <a:pPr>
                <a:defRPr/>
              </a:pPr>
              <a:t>2/24/2026</a:t>
            </a:fld>
            <a:endParaRPr lang="en-US" dirty="0"/>
          </a:p>
        </p:txBody>
      </p:sp>
    </p:spTree>
    <p:extLst>
      <p:ext uri="{BB962C8B-B14F-4D97-AF65-F5344CB8AC3E}">
        <p14:creationId xmlns:p14="http://schemas.microsoft.com/office/powerpoint/2010/main" val="943304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smtClean="0"/>
              <a:t>41</a:t>
            </a:fld>
            <a:endParaRPr lang="en-US" dirty="0"/>
          </a:p>
        </p:txBody>
      </p:sp>
    </p:spTree>
    <p:extLst>
      <p:ext uri="{BB962C8B-B14F-4D97-AF65-F5344CB8AC3E}">
        <p14:creationId xmlns:p14="http://schemas.microsoft.com/office/powerpoint/2010/main" val="2744739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284A0-2D61-5B4D-3153-F7F4E0EBE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F3C1A-7659-95AB-B1FC-57080198FAB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D9E106D4-27F7-E592-D02A-6FE12AB2DE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DBF79A-C103-1481-3E7B-87DA9871F517}"/>
              </a:ext>
            </a:extLst>
          </p:cNvPr>
          <p:cNvSpPr>
            <a:spLocks noGrp="1"/>
          </p:cNvSpPr>
          <p:nvPr>
            <p:ph type="sldNum" sz="quarter" idx="5"/>
          </p:nvPr>
        </p:nvSpPr>
        <p:spPr/>
        <p:txBody>
          <a:bodyPr/>
          <a:lstStyle/>
          <a:p>
            <a:fld id="{69D2F9AB-3C90-481E-8C34-4F549BF455D7}" type="slidenum">
              <a:rPr lang="en-US" smtClean="0"/>
              <a:t>42</a:t>
            </a:fld>
            <a:endParaRPr lang="en-US" dirty="0"/>
          </a:p>
        </p:txBody>
      </p:sp>
    </p:spTree>
    <p:extLst>
      <p:ext uri="{BB962C8B-B14F-4D97-AF65-F5344CB8AC3E}">
        <p14:creationId xmlns:p14="http://schemas.microsoft.com/office/powerpoint/2010/main" val="334667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5ACE04-E13C-4837-B6DD-B388E7CAA05E}" type="slidenum">
              <a:rPr lang="en-US" smtClean="0"/>
              <a:t>43</a:t>
            </a:fld>
            <a:endParaRPr lang="en-US" dirty="0"/>
          </a:p>
        </p:txBody>
      </p:sp>
    </p:spTree>
    <p:extLst>
      <p:ext uri="{BB962C8B-B14F-4D97-AF65-F5344CB8AC3E}">
        <p14:creationId xmlns:p14="http://schemas.microsoft.com/office/powerpoint/2010/main" val="2967882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36304E-FDE3-4B4F-A3B7-EBE87F3FA5E2}" type="slidenum">
              <a:rPr lang="en-US" smtClean="0"/>
              <a:t>44</a:t>
            </a:fld>
            <a:endParaRPr lang="en-US" dirty="0"/>
          </a:p>
        </p:txBody>
      </p:sp>
    </p:spTree>
    <p:extLst>
      <p:ext uri="{BB962C8B-B14F-4D97-AF65-F5344CB8AC3E}">
        <p14:creationId xmlns:p14="http://schemas.microsoft.com/office/powerpoint/2010/main" val="2851398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smtClean="0"/>
              <a:t>46</a:t>
            </a:fld>
            <a:endParaRPr lang="en-US" dirty="0"/>
          </a:p>
        </p:txBody>
      </p:sp>
    </p:spTree>
    <p:extLst>
      <p:ext uri="{BB962C8B-B14F-4D97-AF65-F5344CB8AC3E}">
        <p14:creationId xmlns:p14="http://schemas.microsoft.com/office/powerpoint/2010/main" val="3220022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48</a:t>
            </a:fld>
            <a:endParaRPr lang="en-US" dirty="0"/>
          </a:p>
        </p:txBody>
      </p:sp>
    </p:spTree>
    <p:extLst>
      <p:ext uri="{BB962C8B-B14F-4D97-AF65-F5344CB8AC3E}">
        <p14:creationId xmlns:p14="http://schemas.microsoft.com/office/powerpoint/2010/main" val="15238430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51</a:t>
            </a:fld>
            <a:endParaRPr lang="en-US" dirty="0"/>
          </a:p>
        </p:txBody>
      </p:sp>
    </p:spTree>
    <p:extLst>
      <p:ext uri="{BB962C8B-B14F-4D97-AF65-F5344CB8AC3E}">
        <p14:creationId xmlns:p14="http://schemas.microsoft.com/office/powerpoint/2010/main" val="31533177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52</a:t>
            </a:fld>
            <a:endParaRPr lang="en-US" dirty="0"/>
          </a:p>
        </p:txBody>
      </p:sp>
    </p:spTree>
    <p:extLst>
      <p:ext uri="{BB962C8B-B14F-4D97-AF65-F5344CB8AC3E}">
        <p14:creationId xmlns:p14="http://schemas.microsoft.com/office/powerpoint/2010/main" val="3914229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18B6A-BCCB-FC66-F6A4-5F1A547B5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96076-7769-E769-E3AA-3A29513CD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CAEEC-6B32-1ADE-254D-4296F050DF2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E8AB2B5-1882-2309-1437-C603EFB067CA}"/>
              </a:ext>
            </a:extLst>
          </p:cNvPr>
          <p:cNvSpPr>
            <a:spLocks noGrp="1"/>
          </p:cNvSpPr>
          <p:nvPr>
            <p:ph type="sldNum" sz="quarter" idx="10"/>
          </p:nvPr>
        </p:nvSpPr>
        <p:spPr/>
        <p:txBody>
          <a:bodyPr/>
          <a:lstStyle/>
          <a:p>
            <a:fld id="{CFF01E6F-0096-4617-9E60-C70C858E1614}" type="slidenum">
              <a:rPr lang="en-US" smtClean="0"/>
              <a:pPr/>
              <a:t>53</a:t>
            </a:fld>
            <a:endParaRPr lang="en-US" dirty="0"/>
          </a:p>
        </p:txBody>
      </p:sp>
    </p:spTree>
    <p:extLst>
      <p:ext uri="{BB962C8B-B14F-4D97-AF65-F5344CB8AC3E}">
        <p14:creationId xmlns:p14="http://schemas.microsoft.com/office/powerpoint/2010/main" val="1835941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54</a:t>
            </a:fld>
            <a:endParaRPr lang="en-US" noProof="0" dirty="0"/>
          </a:p>
        </p:txBody>
      </p:sp>
    </p:spTree>
    <p:extLst>
      <p:ext uri="{BB962C8B-B14F-4D97-AF65-F5344CB8AC3E}">
        <p14:creationId xmlns:p14="http://schemas.microsoft.com/office/powerpoint/2010/main" val="173416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A1846-22AE-DBEF-EF5E-6C04968BDCA9}"/>
            </a:ext>
          </a:extLst>
        </p:cNvPr>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96B88E2-A9B4-8641-2018-2CB70AF24F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A22E60D-E348-A2E5-70E3-963447739B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 name="Date Placeholder 8">
            <a:extLst>
              <a:ext uri="{FF2B5EF4-FFF2-40B4-BE49-F238E27FC236}">
                <a16:creationId xmlns:a16="http://schemas.microsoft.com/office/drawing/2014/main" id="{4062E573-4E95-103F-9CD7-188700602135}"/>
              </a:ext>
            </a:extLst>
          </p:cNvPr>
          <p:cNvSpPr>
            <a:spLocks noGrp="1"/>
          </p:cNvSpPr>
          <p:nvPr>
            <p:ph type="dt" sz="quarter" idx="1"/>
          </p:nvPr>
        </p:nvSpPr>
        <p:spPr/>
        <p:txBody>
          <a:bodyPr/>
          <a:lstStyle/>
          <a:p>
            <a:pPr>
              <a:defRPr/>
            </a:pPr>
            <a:fld id="{1FA57DDB-3552-47B6-AA36-AA7165ED1D32}" type="datetime1">
              <a:rPr lang="en-US" smtClean="0"/>
              <a:pPr>
                <a:defRPr/>
              </a:pPr>
              <a:t>2/24/2026</a:t>
            </a:fld>
            <a:endParaRPr lang="en-US" dirty="0"/>
          </a:p>
        </p:txBody>
      </p:sp>
    </p:spTree>
    <p:extLst>
      <p:ext uri="{BB962C8B-B14F-4D97-AF65-F5344CB8AC3E}">
        <p14:creationId xmlns:p14="http://schemas.microsoft.com/office/powerpoint/2010/main" val="1276840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57</a:t>
            </a:fld>
            <a:endParaRPr lang="en-US" noProof="0" dirty="0"/>
          </a:p>
        </p:txBody>
      </p:sp>
    </p:spTree>
    <p:extLst>
      <p:ext uri="{BB962C8B-B14F-4D97-AF65-F5344CB8AC3E}">
        <p14:creationId xmlns:p14="http://schemas.microsoft.com/office/powerpoint/2010/main" val="152643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 name="Date Placeholder 8"/>
          <p:cNvSpPr>
            <a:spLocks noGrp="1"/>
          </p:cNvSpPr>
          <p:nvPr>
            <p:ph type="dt" sz="quarter" idx="1"/>
          </p:nvPr>
        </p:nvSpPr>
        <p:spPr/>
        <p:txBody>
          <a:bodyPr/>
          <a:lstStyle/>
          <a:p>
            <a:pPr>
              <a:defRPr/>
            </a:pPr>
            <a:fld id="{1FA57DDB-3552-47B6-AA36-AA7165ED1D32}" type="datetime1">
              <a:rPr lang="en-US" smtClean="0"/>
              <a:pPr>
                <a:defRPr/>
              </a:pPr>
              <a:t>2/24/2026</a:t>
            </a:fld>
            <a:endParaRPr lang="en-US" dirty="0"/>
          </a:p>
        </p:txBody>
      </p:sp>
    </p:spTree>
    <p:extLst>
      <p:ext uri="{BB962C8B-B14F-4D97-AF65-F5344CB8AC3E}">
        <p14:creationId xmlns:p14="http://schemas.microsoft.com/office/powerpoint/2010/main" val="39035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 name="Date Placeholder 8"/>
          <p:cNvSpPr>
            <a:spLocks noGrp="1"/>
          </p:cNvSpPr>
          <p:nvPr>
            <p:ph type="dt" sz="quarter" idx="1"/>
          </p:nvPr>
        </p:nvSpPr>
        <p:spPr/>
        <p:txBody>
          <a:bodyPr/>
          <a:lstStyle/>
          <a:p>
            <a:pPr>
              <a:defRPr/>
            </a:pPr>
            <a:fld id="{1FA57DDB-3552-47B6-AA36-AA7165ED1D32}" type="datetime1">
              <a:rPr lang="en-US" smtClean="0"/>
              <a:pPr>
                <a:defRPr/>
              </a:pPr>
              <a:t>2/24/2026</a:t>
            </a:fld>
            <a:endParaRPr lang="en-US" dirty="0"/>
          </a:p>
        </p:txBody>
      </p:sp>
    </p:spTree>
    <p:extLst>
      <p:ext uri="{BB962C8B-B14F-4D97-AF65-F5344CB8AC3E}">
        <p14:creationId xmlns:p14="http://schemas.microsoft.com/office/powerpoint/2010/main" val="2004335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 name="Date Placeholder 8"/>
          <p:cNvSpPr>
            <a:spLocks noGrp="1"/>
          </p:cNvSpPr>
          <p:nvPr>
            <p:ph type="dt" sz="quarter" idx="1"/>
          </p:nvPr>
        </p:nvSpPr>
        <p:spPr/>
        <p:txBody>
          <a:bodyPr/>
          <a:lstStyle/>
          <a:p>
            <a:pPr>
              <a:defRPr/>
            </a:pPr>
            <a:fld id="{1FA57DDB-3552-47B6-AA36-AA7165ED1D32}" type="datetime1">
              <a:rPr lang="en-US" smtClean="0"/>
              <a:pPr>
                <a:defRPr/>
              </a:pPr>
              <a:t>2/24/2026</a:t>
            </a:fld>
            <a:endParaRPr lang="en-US" dirty="0"/>
          </a:p>
        </p:txBody>
      </p:sp>
    </p:spTree>
    <p:extLst>
      <p:ext uri="{BB962C8B-B14F-4D97-AF65-F5344CB8AC3E}">
        <p14:creationId xmlns:p14="http://schemas.microsoft.com/office/powerpoint/2010/main" val="1700332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14</a:t>
            </a:fld>
            <a:endParaRPr lang="en-US" dirty="0"/>
          </a:p>
        </p:txBody>
      </p:sp>
    </p:spTree>
    <p:extLst>
      <p:ext uri="{BB962C8B-B14F-4D97-AF65-F5344CB8AC3E}">
        <p14:creationId xmlns:p14="http://schemas.microsoft.com/office/powerpoint/2010/main" val="490727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01E6F-0096-4617-9E60-C70C858E1614}" type="slidenum">
              <a:rPr lang="en-US" smtClean="0"/>
              <a:pPr/>
              <a:t>15</a:t>
            </a:fld>
            <a:endParaRPr lang="en-US" dirty="0"/>
          </a:p>
        </p:txBody>
      </p:sp>
    </p:spTree>
    <p:extLst>
      <p:ext uri="{BB962C8B-B14F-4D97-AF65-F5344CB8AC3E}">
        <p14:creationId xmlns:p14="http://schemas.microsoft.com/office/powerpoint/2010/main" val="495672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8D6138C-EE1C-4BE4-8EBB-98D7D0CD4DE5}" type="slidenum">
              <a:rPr lang="en-US" smtClean="0"/>
              <a:pPr/>
              <a:t>19</a:t>
            </a:fld>
            <a:endParaRPr lang="en-US" dirty="0"/>
          </a:p>
        </p:txBody>
      </p:sp>
    </p:spTree>
    <p:extLst>
      <p:ext uri="{BB962C8B-B14F-4D97-AF65-F5344CB8AC3E}">
        <p14:creationId xmlns:p14="http://schemas.microsoft.com/office/powerpoint/2010/main" val="2775877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2E8D8-2894-9A7B-EF7F-1B9EF2409C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AAA7DC-FAFA-C7FC-9C26-320ECDFCCC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DA3439-9050-487F-5072-DAF8CAFDB39F}"/>
              </a:ext>
            </a:extLst>
          </p:cNvPr>
          <p:cNvSpPr>
            <a:spLocks noGrp="1"/>
          </p:cNvSpPr>
          <p:nvPr>
            <p:ph type="dt" sz="half" idx="10"/>
          </p:nvPr>
        </p:nvSpPr>
        <p:spPr/>
        <p:txBody>
          <a:bodyPr/>
          <a:lstStyle/>
          <a:p>
            <a:fld id="{73816531-CCD3-4909-A41B-EAB1049BDA8C}" type="datetime1">
              <a:rPr lang="en-US" smtClean="0"/>
              <a:t>2/24/2026</a:t>
            </a:fld>
            <a:endParaRPr lang="en-US" dirty="0"/>
          </a:p>
        </p:txBody>
      </p:sp>
      <p:sp>
        <p:nvSpPr>
          <p:cNvPr id="5" name="Footer Placeholder 4">
            <a:extLst>
              <a:ext uri="{FF2B5EF4-FFF2-40B4-BE49-F238E27FC236}">
                <a16:creationId xmlns:a16="http://schemas.microsoft.com/office/drawing/2014/main" id="{E5DFE79C-1AE2-9EF2-CDE1-588D48AA266B}"/>
              </a:ext>
            </a:extLst>
          </p:cNvPr>
          <p:cNvSpPr>
            <a:spLocks noGrp="1"/>
          </p:cNvSpPr>
          <p:nvPr>
            <p:ph type="ftr" sz="quarter" idx="11"/>
          </p:nvPr>
        </p:nvSpPr>
        <p:spPr/>
        <p:txBody>
          <a:bodyPr/>
          <a:lstStyle/>
          <a:p>
            <a:pPr algn="l"/>
            <a:r>
              <a:rPr lang="en-US" dirty="0"/>
              <a:t>Teach a Course</a:t>
            </a:r>
          </a:p>
        </p:txBody>
      </p:sp>
      <p:sp>
        <p:nvSpPr>
          <p:cNvPr id="6" name="Slide Number Placeholder 5">
            <a:extLst>
              <a:ext uri="{FF2B5EF4-FFF2-40B4-BE49-F238E27FC236}">
                <a16:creationId xmlns:a16="http://schemas.microsoft.com/office/drawing/2014/main" id="{7111BEAB-4B08-D07B-662F-D447DC1C21E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26625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D2378-B057-ED84-7516-03E9BF3B81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48A59D-983A-B1F3-4DA1-82412D626D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234B63-1D43-0ED9-F48A-247C649A455D}"/>
              </a:ext>
            </a:extLst>
          </p:cNvPr>
          <p:cNvSpPr>
            <a:spLocks noGrp="1"/>
          </p:cNvSpPr>
          <p:nvPr>
            <p:ph type="dt" sz="half" idx="10"/>
          </p:nvPr>
        </p:nvSpPr>
        <p:spPr/>
        <p:txBody>
          <a:bodyPr/>
          <a:lstStyle/>
          <a:p>
            <a:fld id="{0A7F1CA9-BED2-4756-8AEF-E0F68B0488B6}" type="datetime1">
              <a:rPr lang="en-US" smtClean="0"/>
              <a:pPr/>
              <a:t>2/24/2026</a:t>
            </a:fld>
            <a:endParaRPr lang="en-US" dirty="0"/>
          </a:p>
        </p:txBody>
      </p:sp>
      <p:sp>
        <p:nvSpPr>
          <p:cNvPr id="5" name="Footer Placeholder 4">
            <a:extLst>
              <a:ext uri="{FF2B5EF4-FFF2-40B4-BE49-F238E27FC236}">
                <a16:creationId xmlns:a16="http://schemas.microsoft.com/office/drawing/2014/main" id="{6764974B-C7FE-E61D-9ED2-3D44557C3E61}"/>
              </a:ext>
            </a:extLst>
          </p:cNvPr>
          <p:cNvSpPr>
            <a:spLocks noGrp="1"/>
          </p:cNvSpPr>
          <p:nvPr>
            <p:ph type="ftr" sz="quarter" idx="11"/>
          </p:nvPr>
        </p:nvSpPr>
        <p:spPr/>
        <p:txBody>
          <a:bodyPr/>
          <a:lstStyle/>
          <a:p>
            <a:r>
              <a:rPr lang="en-US" dirty="0"/>
              <a:t>Teach a Course</a:t>
            </a:r>
          </a:p>
        </p:txBody>
      </p:sp>
      <p:sp>
        <p:nvSpPr>
          <p:cNvPr id="6" name="Slide Number Placeholder 5">
            <a:extLst>
              <a:ext uri="{FF2B5EF4-FFF2-40B4-BE49-F238E27FC236}">
                <a16:creationId xmlns:a16="http://schemas.microsoft.com/office/drawing/2014/main" id="{E3346BCD-1198-E195-F5D8-C228F6FE0284}"/>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562254014"/>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227143-5E13-C513-EE3C-9F593F4A05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8B8496-D1D2-1157-7343-4EEE5E8B40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5A149D-77D9-9D0E-B7BE-4BD6366BBA76}"/>
              </a:ext>
            </a:extLst>
          </p:cNvPr>
          <p:cNvSpPr>
            <a:spLocks noGrp="1"/>
          </p:cNvSpPr>
          <p:nvPr>
            <p:ph type="dt" sz="half" idx="10"/>
          </p:nvPr>
        </p:nvSpPr>
        <p:spPr/>
        <p:txBody>
          <a:bodyPr/>
          <a:lstStyle/>
          <a:p>
            <a:fld id="{0A7F1CA9-BED2-4756-8AEF-E0F68B0488B6}" type="datetime1">
              <a:rPr lang="en-US" smtClean="0"/>
              <a:pPr/>
              <a:t>2/24/2026</a:t>
            </a:fld>
            <a:endParaRPr lang="en-US" dirty="0"/>
          </a:p>
        </p:txBody>
      </p:sp>
      <p:sp>
        <p:nvSpPr>
          <p:cNvPr id="5" name="Footer Placeholder 4">
            <a:extLst>
              <a:ext uri="{FF2B5EF4-FFF2-40B4-BE49-F238E27FC236}">
                <a16:creationId xmlns:a16="http://schemas.microsoft.com/office/drawing/2014/main" id="{0A1FD8E2-B2F9-4180-E5F3-F9BD56E39893}"/>
              </a:ext>
            </a:extLst>
          </p:cNvPr>
          <p:cNvSpPr>
            <a:spLocks noGrp="1"/>
          </p:cNvSpPr>
          <p:nvPr>
            <p:ph type="ftr" sz="quarter" idx="11"/>
          </p:nvPr>
        </p:nvSpPr>
        <p:spPr/>
        <p:txBody>
          <a:bodyPr/>
          <a:lstStyle/>
          <a:p>
            <a:r>
              <a:rPr lang="en-US" dirty="0"/>
              <a:t>Teach a Course</a:t>
            </a:r>
          </a:p>
        </p:txBody>
      </p:sp>
      <p:sp>
        <p:nvSpPr>
          <p:cNvPr id="6" name="Slide Number Placeholder 5">
            <a:extLst>
              <a:ext uri="{FF2B5EF4-FFF2-40B4-BE49-F238E27FC236}">
                <a16:creationId xmlns:a16="http://schemas.microsoft.com/office/drawing/2014/main" id="{35F847D7-45A6-BF1A-3618-00F0B0B96B7C}"/>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3228505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571500" y="0"/>
            <a:ext cx="6034088" cy="6857999"/>
          </a:xfrm>
          <a:solidFill>
            <a:schemeClr val="bg1">
              <a:lumMod val="95000"/>
            </a:schemeClr>
          </a:solidFill>
        </p:spPr>
        <p:txBody>
          <a:bodyPr>
            <a:normAutofit/>
          </a:bodyPr>
          <a:lstStyle>
            <a:lvl1pPr marL="0" indent="0" algn="ctr">
              <a:buNone/>
              <a:defRPr sz="1800"/>
            </a:lvl1pPr>
          </a:lstStyle>
          <a:p>
            <a:r>
              <a:rPr lang="en-US" dirty="0"/>
              <a:t>Click icon to add picture</a:t>
            </a:r>
          </a:p>
        </p:txBody>
      </p:sp>
      <p:sp>
        <p:nvSpPr>
          <p:cNvPr id="10" name="Rectangle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02924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361246" y="2225040"/>
            <a:ext cx="4536079" cy="4632960"/>
          </a:xfrm>
        </p:spPr>
        <p:txBody>
          <a:bodyPr/>
          <a:lstStyle/>
          <a:p>
            <a:r>
              <a:rPr lang="en-US" dirty="0"/>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7" cy="755650"/>
          </a:xfrm>
        </p:spPr>
        <p:txBody>
          <a:bodyPr anchor="ctr">
            <a:normAutofit/>
          </a:bodyPr>
          <a:lstStyle>
            <a:lvl1pPr marL="0" indent="0">
              <a:buNone/>
              <a:defRPr sz="1050">
                <a:solidFill>
                  <a:schemeClr val="tx2"/>
                </a:solidFill>
                <a:latin typeface="+mn-lt"/>
                <a:cs typeface="Arial" panose="020B0604020202020204" pitchFamily="34" charset="0"/>
              </a:defRPr>
            </a:lvl1pPr>
            <a:lvl2pPr marL="3429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7" cy="755650"/>
          </a:xfrm>
        </p:spPr>
        <p:txBody>
          <a:bodyPr anchor="ctr">
            <a:normAutofit/>
          </a:bodyPr>
          <a:lstStyle>
            <a:lvl1pPr marL="0" indent="0">
              <a:spcBef>
                <a:spcPts val="0"/>
              </a:spcBef>
              <a:buNone/>
              <a:defRPr sz="1050">
                <a:solidFill>
                  <a:schemeClr val="tx2"/>
                </a:solidFill>
                <a:latin typeface="+mn-lt"/>
                <a:cs typeface="Arial" panose="020B0604020202020204" pitchFamily="34" charset="0"/>
              </a:defRPr>
            </a:lvl1pPr>
            <a:lvl2pPr marL="3429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7" cy="755650"/>
          </a:xfrm>
        </p:spPr>
        <p:txBody>
          <a:bodyPr anchor="ctr">
            <a:normAutofit/>
          </a:bodyPr>
          <a:lstStyle>
            <a:lvl1pPr marL="0" indent="0">
              <a:spcBef>
                <a:spcPts val="0"/>
              </a:spcBef>
              <a:buNone/>
              <a:defRPr sz="1050">
                <a:solidFill>
                  <a:schemeClr val="tx2"/>
                </a:solidFill>
                <a:latin typeface="+mn-lt"/>
                <a:cs typeface="Arial" panose="020B0604020202020204" pitchFamily="34" charset="0"/>
              </a:defRPr>
            </a:lvl1pPr>
            <a:lvl2pPr marL="3429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7" cy="755650"/>
          </a:xfrm>
        </p:spPr>
        <p:txBody>
          <a:bodyPr anchor="ctr">
            <a:normAutofit/>
          </a:bodyPr>
          <a:lstStyle>
            <a:lvl1pPr marL="0" indent="0">
              <a:spcBef>
                <a:spcPts val="0"/>
              </a:spcBef>
              <a:buNone/>
              <a:defRPr sz="1050">
                <a:solidFill>
                  <a:schemeClr val="tx2"/>
                </a:solidFill>
                <a:latin typeface="+mn-lt"/>
                <a:cs typeface="Arial" panose="020B0604020202020204" pitchFamily="34" charset="0"/>
              </a:defRPr>
            </a:lvl1pPr>
            <a:lvl2pPr marL="3429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7" cy="755650"/>
          </a:xfrm>
        </p:spPr>
        <p:txBody>
          <a:bodyPr anchor="ctr">
            <a:normAutofit/>
          </a:bodyPr>
          <a:lstStyle>
            <a:lvl1pPr marL="0" indent="0">
              <a:spcBef>
                <a:spcPts val="0"/>
              </a:spcBef>
              <a:buNone/>
              <a:defRPr sz="1050">
                <a:solidFill>
                  <a:schemeClr val="tx2"/>
                </a:solidFill>
                <a:latin typeface="+mn-lt"/>
                <a:cs typeface="Arial" panose="020B0604020202020204" pitchFamily="34" charset="0"/>
              </a:defRPr>
            </a:lvl1pPr>
            <a:lvl2pPr marL="3429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6" y="2"/>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1"/>
            <a:ext cx="0" cy="1930311"/>
          </a:xfrm>
          <a:prstGeom prst="line">
            <a:avLst/>
          </a:prstGeom>
          <a:ln w="76200">
            <a:solidFill>
              <a:schemeClr val="accent2">
                <a:lumMod val="75000"/>
                <a:lumOff val="25000"/>
                <a:alpha val="97000"/>
              </a:schemeClr>
            </a:solidFill>
            <a:miter lim="400000"/>
          </a:ln>
        </p:spPr>
        <p:txBody>
          <a:bodyPr lIns="14288" tIns="14288" rIns="14288" bIns="14288" anchor="ctr"/>
          <a:lstStyle/>
          <a:p>
            <a:pPr algn="ctr">
              <a:defRPr sz="3000">
                <a:solidFill>
                  <a:srgbClr val="000000"/>
                </a:solidFill>
                <a:latin typeface="Helvetica Light"/>
                <a:ea typeface="Helvetica Light"/>
                <a:cs typeface="Helvetica Light"/>
                <a:sym typeface="Helvetica Light"/>
              </a:defRPr>
            </a:pPr>
            <a:endParaRPr sz="1125"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7"/>
            <a:ext cx="2275389" cy="1025525"/>
          </a:xfrm>
          <a:noFill/>
        </p:spPr>
        <p:txBody>
          <a:bodyPr vert="horz" lIns="0" tIns="45720" rIns="91440" bIns="0" rtlCol="0" anchor="b">
            <a:noAutofit/>
          </a:bodyPr>
          <a:lstStyle>
            <a:lvl1pPr>
              <a:defRPr lang="en-US" sz="375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3127646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6">
            <a:extLst>
              <a:ext uri="{FF2B5EF4-FFF2-40B4-BE49-F238E27FC236}">
                <a16:creationId xmlns:a16="http://schemas.microsoft.com/office/drawing/2014/main" id="{391EAACA-1322-4E60-917E-C7408F539D5D}"/>
              </a:ext>
            </a:extLst>
          </p:cNvPr>
          <p:cNvSpPr>
            <a:spLocks noGrp="1"/>
          </p:cNvSpPr>
          <p:nvPr>
            <p:ph type="pic" sz="quarter" idx="13"/>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dirty="0"/>
              <a:t>Click icon to add picture</a:t>
            </a:r>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anchor="ctr"/>
          <a:lstStyle>
            <a:lvl1pPr>
              <a:defRPr sz="6000">
                <a:solidFill>
                  <a:schemeClr val="bg1"/>
                </a:solidFill>
              </a:defRPr>
            </a:lvl1pPr>
          </a:lstStyle>
          <a:p>
            <a:r>
              <a:rPr lang="en-US" noProof="0"/>
              <a:t>Click to edit Master title style</a:t>
            </a:r>
            <a:endParaRPr lang="en-US" noProof="0" dirty="0"/>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2" name="Freeform: Shape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1464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9"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7" y="-16721"/>
            <a:ext cx="1258619"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8"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401"/>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8" y="6455743"/>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Tree>
    <p:extLst>
      <p:ext uri="{BB962C8B-B14F-4D97-AF65-F5344CB8AC3E}">
        <p14:creationId xmlns:p14="http://schemas.microsoft.com/office/powerpoint/2010/main" val="741883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er Slide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3" y="2"/>
            <a:ext cx="9780588" cy="6371351"/>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4500" b="1" spc="-225">
                <a:solidFill>
                  <a:schemeClr val="tx1">
                    <a:lumMod val="75000"/>
                    <a:lumOff val="25000"/>
                  </a:schemeClr>
                </a:solidFill>
                <a:latin typeface="+mj-lt"/>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1" y="4110762"/>
            <a:ext cx="5956300" cy="1100565"/>
          </a:xfrm>
          <a:solidFill>
            <a:schemeClr val="tx1">
              <a:alpha val="80000"/>
            </a:schemeClr>
          </a:solidFill>
        </p:spPr>
        <p:txBody>
          <a:bodyPr lIns="252000" tIns="180000" rIns="180000" bIns="180000"/>
          <a:lstStyle>
            <a:lvl1pPr marL="0" indent="0" algn="l">
              <a:buNone/>
              <a:defRPr sz="1350">
                <a:solidFill>
                  <a:schemeClr val="bg1"/>
                </a:solidFill>
              </a:defRPr>
            </a:lvl1pPr>
            <a:lvl2pPr marL="200025" indent="0" algn="r">
              <a:buNone/>
              <a:defRPr sz="1350">
                <a:solidFill>
                  <a:schemeClr val="bg1"/>
                </a:solidFill>
              </a:defRPr>
            </a:lvl2pPr>
            <a:lvl3pPr marL="407194" indent="0" algn="r">
              <a:buNone/>
              <a:defRPr sz="1350">
                <a:solidFill>
                  <a:schemeClr val="bg1"/>
                </a:solidFill>
              </a:defRPr>
            </a:lvl3pPr>
            <a:lvl4pPr marL="607219" indent="0" algn="r">
              <a:buNone/>
              <a:defRPr sz="1350">
                <a:solidFill>
                  <a:schemeClr val="bg1"/>
                </a:solidFill>
              </a:defRPr>
            </a:lvl4pPr>
            <a:lvl5pPr marL="807244" indent="0" algn="r">
              <a:buNone/>
              <a:defRPr sz="135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1"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5"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179753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Picture with Caption_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4144457"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4144457" y="2057400"/>
            <a:ext cx="3791456" cy="386238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Footer Placeholder 5">
            <a:extLst>
              <a:ext uri="{FF2B5EF4-FFF2-40B4-BE49-F238E27FC236}">
                <a16:creationId xmlns:a16="http://schemas.microsoft.com/office/drawing/2014/main" id="{3D444C08-6A3A-4BFB-9494-43F3DE33E919}"/>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Tree>
    <p:extLst>
      <p:ext uri="{BB962C8B-B14F-4D97-AF65-F5344CB8AC3E}">
        <p14:creationId xmlns:p14="http://schemas.microsoft.com/office/powerpoint/2010/main" val="1080155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dirty="0"/>
              <a:t>Click icon to add picture</a:t>
            </a:r>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7" cy="2196780"/>
          </a:xfrm>
          <a:solidFill>
            <a:schemeClr val="accent2"/>
          </a:solidFill>
        </p:spPr>
        <p:txBody>
          <a:bodyPr lIns="274320" tIns="182880" rIns="182880" bIns="182880" anchor="ctr">
            <a:normAutofit/>
          </a:bodyPr>
          <a:lstStyle>
            <a:lvl1pPr marL="0" indent="0" algn="l" defTabSz="685800" rtl="0" eaLnBrk="1" latinLnBrk="0" hangingPunct="1">
              <a:lnSpc>
                <a:spcPct val="90000"/>
              </a:lnSpc>
              <a:spcBef>
                <a:spcPct val="0"/>
              </a:spcBef>
              <a:buNone/>
              <a:defRPr lang="en-US" sz="3000" b="1" i="0" kern="1200" spc="-113" dirty="0">
                <a:solidFill>
                  <a:schemeClr val="bg1"/>
                </a:solidFill>
                <a:latin typeface="+mj-lt"/>
                <a:ea typeface="+mj-ea"/>
                <a:cs typeface="Gill Sans" panose="020B0502020104020203" pitchFamily="34" charset="-79"/>
              </a:defRPr>
            </a:lvl1pPr>
          </a:lstStyle>
          <a:p>
            <a:pPr lvl="0"/>
            <a:r>
              <a:rPr lang="en-US"/>
              <a:t>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4887474" y="3665206"/>
            <a:ext cx="1" cy="2188805"/>
          </a:xfrm>
          <a:prstGeom prst="line">
            <a:avLst/>
          </a:prstGeom>
          <a:ln w="76200">
            <a:solidFill>
              <a:schemeClr val="accent2">
                <a:lumMod val="75000"/>
                <a:lumOff val="25000"/>
              </a:schemeClr>
            </a:solidFill>
            <a:miter lim="400000"/>
          </a:ln>
        </p:spPr>
        <p:txBody>
          <a:bodyPr lIns="14288" tIns="14288" rIns="14288" bIns="14288" anchor="ctr"/>
          <a:lstStyle/>
          <a:p>
            <a:pPr algn="ctr">
              <a:defRPr sz="3000">
                <a:solidFill>
                  <a:srgbClr val="000000"/>
                </a:solidFill>
                <a:latin typeface="Helvetica Light"/>
                <a:ea typeface="Helvetica Light"/>
                <a:cs typeface="Helvetica Light"/>
                <a:sym typeface="Helvetica Light"/>
              </a:defRPr>
            </a:pPr>
            <a:endParaRPr sz="1125" dirty="0"/>
          </a:p>
        </p:txBody>
      </p:sp>
    </p:spTree>
    <p:extLst>
      <p:ext uri="{BB962C8B-B14F-4D97-AF65-F5344CB8AC3E}">
        <p14:creationId xmlns:p14="http://schemas.microsoft.com/office/powerpoint/2010/main" val="2083569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alf Image Vertical Purpl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7389277-B3D3-4AEE-8BE0-0559A7396981}"/>
              </a:ext>
            </a:extLst>
          </p:cNvPr>
          <p:cNvSpPr>
            <a:spLocks noGrp="1"/>
          </p:cNvSpPr>
          <p:nvPr>
            <p:ph type="pic" sz="quarter" idx="13"/>
          </p:nvPr>
        </p:nvSpPr>
        <p:spPr>
          <a:xfrm>
            <a:off x="5316490" y="0"/>
            <a:ext cx="6875511" cy="6858000"/>
          </a:xfrm>
          <a:solidFill>
            <a:schemeClr val="bg1">
              <a:lumMod val="85000"/>
            </a:schemeClr>
          </a:solidFill>
        </p:spPr>
        <p:txBody>
          <a:bodyPr anchor="ctr">
            <a:normAutofit/>
          </a:bodyPr>
          <a:lstStyle>
            <a:lvl1pPr marL="0" indent="0" algn="ctr">
              <a:buNone/>
              <a:defRPr sz="1500"/>
            </a:lvl1pPr>
          </a:lstStyle>
          <a:p>
            <a:r>
              <a:rPr lang="en-US" noProof="0" dirty="0"/>
              <a:t>Click icon to add picture</a:t>
            </a:r>
          </a:p>
        </p:txBody>
      </p:sp>
      <p:sp>
        <p:nvSpPr>
          <p:cNvPr id="4" name="Rectangle 3">
            <a:extLst>
              <a:ext uri="{FF2B5EF4-FFF2-40B4-BE49-F238E27FC236}">
                <a16:creationId xmlns:a16="http://schemas.microsoft.com/office/drawing/2014/main" id="{9536DA47-61AF-4CF1-8DF3-3721934D13E3}"/>
              </a:ext>
            </a:extLst>
          </p:cNvPr>
          <p:cNvSpPr/>
          <p:nvPr userDrawn="1"/>
        </p:nvSpPr>
        <p:spPr>
          <a:xfrm>
            <a:off x="0" y="2"/>
            <a:ext cx="5316488"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Rectangle 4">
            <a:extLst>
              <a:ext uri="{FF2B5EF4-FFF2-40B4-BE49-F238E27FC236}">
                <a16:creationId xmlns:a16="http://schemas.microsoft.com/office/drawing/2014/main" id="{056FD760-FBDC-4410-A039-469F7931D3A3}"/>
              </a:ext>
            </a:extLst>
          </p:cNvPr>
          <p:cNvSpPr/>
          <p:nvPr userDrawn="1"/>
        </p:nvSpPr>
        <p:spPr>
          <a:xfrm>
            <a:off x="831850" y="1723294"/>
            <a:ext cx="5307247" cy="3745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BCD44E22-137C-4913-A29E-04F82EA87867}"/>
              </a:ext>
            </a:extLst>
          </p:cNvPr>
          <p:cNvSpPr>
            <a:spLocks noGrp="1"/>
          </p:cNvSpPr>
          <p:nvPr>
            <p:ph type="title" hasCustomPrompt="1"/>
          </p:nvPr>
        </p:nvSpPr>
        <p:spPr>
          <a:xfrm>
            <a:off x="384651" y="1087909"/>
            <a:ext cx="4468699" cy="1444275"/>
          </a:xfrm>
        </p:spPr>
        <p:txBody>
          <a:bodyPr vert="horz" lIns="91440" tIns="792000" rIns="91440" bIns="45720" rtlCol="0" anchor="t">
            <a:noAutofit/>
          </a:bodyPr>
          <a:lstStyle>
            <a:lvl1pPr algn="l">
              <a:defRPr lang="en-IN" sz="2700" b="1" cap="all" baseline="0">
                <a:solidFill>
                  <a:schemeClr val="bg1"/>
                </a:solidFill>
              </a:defRPr>
            </a:lvl1pPr>
          </a:lstStyle>
          <a:p>
            <a:pPr lvl="0"/>
            <a:r>
              <a:rPr lang="en-US" noProof="0"/>
              <a:t>TITLE HERE</a:t>
            </a:r>
          </a:p>
        </p:txBody>
      </p:sp>
      <p:sp>
        <p:nvSpPr>
          <p:cNvPr id="3" name="Text Placeholder 2">
            <a:extLst>
              <a:ext uri="{FF2B5EF4-FFF2-40B4-BE49-F238E27FC236}">
                <a16:creationId xmlns:a16="http://schemas.microsoft.com/office/drawing/2014/main" id="{6E8BFC94-FFEC-4290-AC27-760323F21BA3}"/>
              </a:ext>
            </a:extLst>
          </p:cNvPr>
          <p:cNvSpPr>
            <a:spLocks noGrp="1"/>
          </p:cNvSpPr>
          <p:nvPr>
            <p:ph type="body" idx="1" hasCustomPrompt="1"/>
          </p:nvPr>
        </p:nvSpPr>
        <p:spPr>
          <a:xfrm>
            <a:off x="368711" y="2552613"/>
            <a:ext cx="4097779" cy="1992819"/>
          </a:xfrm>
        </p:spPr>
        <p:txBody>
          <a:bodyPr vert="horz" lIns="91440" tIns="45720" rIns="91440" bIns="45720" rtlCol="0">
            <a:noAutofit/>
          </a:bodyPr>
          <a:lstStyle>
            <a:lvl1pPr marL="0" indent="0" algn="l">
              <a:lnSpc>
                <a:spcPct val="100000"/>
              </a:lnSpc>
              <a:buNone/>
              <a:defRPr lang="en-US" sz="1350" b="0" cap="none" baseline="0" dirty="0" smtClean="0">
                <a:solidFill>
                  <a:schemeClr val="bg1"/>
                </a:solidFill>
              </a:defRPr>
            </a:lvl1pPr>
          </a:lstStyle>
          <a:p>
            <a:pPr marL="171450" lvl="0" indent="-171450"/>
            <a:r>
              <a:rPr lang="en-US" noProof="0"/>
              <a:t>Edit Master text styles</a:t>
            </a:r>
          </a:p>
        </p:txBody>
      </p:sp>
      <p:sp>
        <p:nvSpPr>
          <p:cNvPr id="6" name="Slide Number Placeholder 5">
            <a:extLst>
              <a:ext uri="{FF2B5EF4-FFF2-40B4-BE49-F238E27FC236}">
                <a16:creationId xmlns:a16="http://schemas.microsoft.com/office/drawing/2014/main" id="{B44139FA-A83B-432B-9C7C-26634F4630E6}"/>
              </a:ext>
            </a:extLst>
          </p:cNvPr>
          <p:cNvSpPr>
            <a:spLocks noGrp="1"/>
          </p:cNvSpPr>
          <p:nvPr>
            <p:ph type="sldNum" sz="quarter" idx="12"/>
          </p:nvPr>
        </p:nvSpPr>
        <p:spPr>
          <a:xfrm>
            <a:off x="9085384" y="6463209"/>
            <a:ext cx="2743200" cy="249385"/>
          </a:xfrm>
        </p:spPr>
        <p:txBody>
          <a:bodyPr/>
          <a:lstStyle>
            <a:lvl1pPr algn="r">
              <a:defRPr sz="675">
                <a:solidFill>
                  <a:schemeClr val="accent3"/>
                </a:solidFill>
              </a:defRPr>
            </a:lvl1pPr>
          </a:lstStyle>
          <a:p>
            <a:fld id="{48BB047D-A6CD-43AB-96F0-683C726B586B}" type="slidenum">
              <a:rPr lang="en-US" noProof="0" smtClean="0"/>
              <a:pPr/>
              <a:t>‹#›</a:t>
            </a:fld>
            <a:endParaRPr lang="en-US" noProof="0" dirty="0"/>
          </a:p>
        </p:txBody>
      </p:sp>
      <p:cxnSp>
        <p:nvCxnSpPr>
          <p:cNvPr id="7" name="Straight Connector 6">
            <a:extLst>
              <a:ext uri="{FF2B5EF4-FFF2-40B4-BE49-F238E27FC236}">
                <a16:creationId xmlns:a16="http://schemas.microsoft.com/office/drawing/2014/main" id="{D93E40EC-FFAE-4BC0-932E-60CC9A1785C0}"/>
              </a:ext>
            </a:extLst>
          </p:cNvPr>
          <p:cNvCxnSpPr>
            <a:cxnSpLocks/>
          </p:cNvCxnSpPr>
          <p:nvPr userDrawn="1"/>
        </p:nvCxnSpPr>
        <p:spPr>
          <a:xfrm>
            <a:off x="454992" y="1620451"/>
            <a:ext cx="148862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34A1799-63F2-4B23-A188-7BAB23FB821F}"/>
              </a:ext>
            </a:extLst>
          </p:cNvPr>
          <p:cNvSpPr>
            <a:spLocks noGrp="1"/>
          </p:cNvSpPr>
          <p:nvPr>
            <p:ph sz="quarter" idx="14" hasCustomPrompt="1"/>
          </p:nvPr>
        </p:nvSpPr>
        <p:spPr>
          <a:xfrm>
            <a:off x="363417" y="6462715"/>
            <a:ext cx="2262187" cy="249237"/>
          </a:xfrm>
        </p:spPr>
        <p:txBody>
          <a:bodyPr>
            <a:noAutofit/>
          </a:bodyPr>
          <a:lstStyle>
            <a:lvl1pPr marL="0" indent="0">
              <a:buNone/>
              <a:defRPr sz="1050" b="1" cap="all" baseline="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noProof="0"/>
              <a:t>Your company name</a:t>
            </a:r>
          </a:p>
        </p:txBody>
      </p:sp>
      <p:grpSp>
        <p:nvGrpSpPr>
          <p:cNvPr id="13" name="Group 12">
            <a:extLst>
              <a:ext uri="{FF2B5EF4-FFF2-40B4-BE49-F238E27FC236}">
                <a16:creationId xmlns:a16="http://schemas.microsoft.com/office/drawing/2014/main" id="{C5F2EA84-5150-479B-86D5-F4BAE1263488}"/>
              </a:ext>
            </a:extLst>
          </p:cNvPr>
          <p:cNvGrpSpPr/>
          <p:nvPr userDrawn="1"/>
        </p:nvGrpSpPr>
        <p:grpSpPr>
          <a:xfrm flipH="1">
            <a:off x="1130929" y="4803540"/>
            <a:ext cx="3616779" cy="3522776"/>
            <a:chOff x="2555621" y="3917613"/>
            <a:chExt cx="3616779" cy="3522776"/>
          </a:xfrm>
        </p:grpSpPr>
        <p:sp>
          <p:nvSpPr>
            <p:cNvPr id="15" name="Oval 14">
              <a:extLst>
                <a:ext uri="{FF2B5EF4-FFF2-40B4-BE49-F238E27FC236}">
                  <a16:creationId xmlns:a16="http://schemas.microsoft.com/office/drawing/2014/main" id="{C0699C4B-8D8E-47E2-A0C5-D71C25ABAC72}"/>
                </a:ext>
              </a:extLst>
            </p:cNvPr>
            <p:cNvSpPr/>
            <p:nvPr userDrawn="1"/>
          </p:nvSpPr>
          <p:spPr>
            <a:xfrm>
              <a:off x="2874028" y="4142017"/>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Oval 15">
              <a:extLst>
                <a:ext uri="{FF2B5EF4-FFF2-40B4-BE49-F238E27FC236}">
                  <a16:creationId xmlns:a16="http://schemas.microsoft.com/office/drawing/2014/main" id="{2F607AB9-31A7-4B79-9AFE-0DFDB792E20C}"/>
                </a:ext>
              </a:extLst>
            </p:cNvPr>
            <p:cNvSpPr/>
            <p:nvPr userDrawn="1"/>
          </p:nvSpPr>
          <p:spPr>
            <a:xfrm>
              <a:off x="2555621" y="3917613"/>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Tree>
    <p:extLst>
      <p:ext uri="{BB962C8B-B14F-4D97-AF65-F5344CB8AC3E}">
        <p14:creationId xmlns:p14="http://schemas.microsoft.com/office/powerpoint/2010/main" val="164194817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7EF56-D5F6-6DEF-AA3A-BEE0549DDA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4AFA26-C7A4-8BEA-BA81-39D7BF8B4D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081EAA-D4B1-2337-6A81-887B99E3A821}"/>
              </a:ext>
            </a:extLst>
          </p:cNvPr>
          <p:cNvSpPr>
            <a:spLocks noGrp="1"/>
          </p:cNvSpPr>
          <p:nvPr>
            <p:ph type="dt" sz="half" idx="10"/>
          </p:nvPr>
        </p:nvSpPr>
        <p:spPr/>
        <p:txBody>
          <a:bodyPr/>
          <a:lstStyle/>
          <a:p>
            <a:fld id="{BC34B1AC-9A7E-4B2F-BE59-65E2DDF1D6F6}" type="datetime1">
              <a:rPr lang="en-US" smtClean="0"/>
              <a:t>2/24/2026</a:t>
            </a:fld>
            <a:endParaRPr lang="en-US" dirty="0"/>
          </a:p>
        </p:txBody>
      </p:sp>
      <p:sp>
        <p:nvSpPr>
          <p:cNvPr id="5" name="Footer Placeholder 4">
            <a:extLst>
              <a:ext uri="{FF2B5EF4-FFF2-40B4-BE49-F238E27FC236}">
                <a16:creationId xmlns:a16="http://schemas.microsoft.com/office/drawing/2014/main" id="{16ED2BF0-99DF-A9FA-AF46-74E8E2CE7170}"/>
              </a:ext>
            </a:extLst>
          </p:cNvPr>
          <p:cNvSpPr>
            <a:spLocks noGrp="1"/>
          </p:cNvSpPr>
          <p:nvPr>
            <p:ph type="ftr" sz="quarter" idx="11"/>
          </p:nvPr>
        </p:nvSpPr>
        <p:spPr/>
        <p:txBody>
          <a:bodyPr/>
          <a:lstStyle/>
          <a:p>
            <a:pPr algn="l"/>
            <a:r>
              <a:rPr lang="en-US" dirty="0"/>
              <a:t>Teach a Course</a:t>
            </a:r>
          </a:p>
        </p:txBody>
      </p:sp>
      <p:sp>
        <p:nvSpPr>
          <p:cNvPr id="6" name="Slide Number Placeholder 5">
            <a:extLst>
              <a:ext uri="{FF2B5EF4-FFF2-40B4-BE49-F238E27FC236}">
                <a16:creationId xmlns:a16="http://schemas.microsoft.com/office/drawing/2014/main" id="{4D80F953-C1DE-ACEE-B562-000AEAB314AB}"/>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7" name="Rectangle 6">
            <a:extLst>
              <a:ext uri="{FF2B5EF4-FFF2-40B4-BE49-F238E27FC236}">
                <a16:creationId xmlns:a16="http://schemas.microsoft.com/office/drawing/2014/main" id="{4EBBFD6F-7F2C-8D22-3C32-ED96EDB61FD2}"/>
              </a:ext>
            </a:extLst>
          </p:cNvPr>
          <p:cNvSpPr>
            <a:spLocks noChangeAspect="1"/>
          </p:cNvSpPr>
          <p:nvPr userDrawn="1"/>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808036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1800"/>
            </a:lvl1pPr>
            <a:lvl2pPr>
              <a:defRPr sz="1500"/>
            </a:lvl2pPr>
            <a:lvl3pPr>
              <a:defRPr sz="135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7" y="-16721"/>
            <a:ext cx="1258619"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7" y="6261436"/>
            <a:ext cx="1073019" cy="414000"/>
          </a:xfrm>
          <a:prstGeom prst="rect">
            <a:avLst/>
          </a:prstGeom>
        </p:spPr>
      </p:pic>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5"/>
            <a:ext cx="1905000" cy="2354263"/>
            <a:chOff x="11114088" y="2241550"/>
            <a:chExt cx="1905000" cy="2354263"/>
          </a:xfrm>
          <a:solidFill>
            <a:schemeClr val="bg2"/>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9"/>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7" y="6455741"/>
            <a:ext cx="294460"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9"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dirty="0"/>
              <a:t>Click icon to add picture</a:t>
            </a:r>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9" y="499597"/>
            <a:ext cx="4937211" cy="1325563"/>
          </a:xfrm>
        </p:spPr>
        <p:txBody>
          <a:bodyPr lIns="0" tIns="0" rIns="0" bIns="0">
            <a:noAutofit/>
          </a:bodyPr>
          <a:lstStyle>
            <a:lvl1pPr>
              <a:defRPr sz="24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37274625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4" name="Rectangle 3" title="Decorative"/>
          <p:cNvSpPr/>
          <p:nvPr userDrawn="1"/>
        </p:nvSpPr>
        <p:spPr>
          <a:xfrm>
            <a:off x="1" y="1964267"/>
            <a:ext cx="3052729" cy="2443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Rectangle 20" title="Decorative"/>
          <p:cNvSpPr/>
          <p:nvPr userDrawn="1"/>
        </p:nvSpPr>
        <p:spPr>
          <a:xfrm>
            <a:off x="6092849" y="1964267"/>
            <a:ext cx="3052729" cy="24435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8" name="Rectangle 27" title="Decorative"/>
          <p:cNvSpPr/>
          <p:nvPr userDrawn="1"/>
        </p:nvSpPr>
        <p:spPr>
          <a:xfrm>
            <a:off x="9139273" y="4414498"/>
            <a:ext cx="3052729" cy="2443502"/>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A8FBBE79-9A2D-485C-A5FF-D6F6AFD2AFC3}"/>
              </a:ext>
            </a:extLst>
          </p:cNvPr>
          <p:cNvSpPr>
            <a:spLocks noGrp="1"/>
          </p:cNvSpPr>
          <p:nvPr userDrawn="1">
            <p:ph type="title"/>
          </p:nvPr>
        </p:nvSpPr>
        <p:spPr>
          <a:xfrm>
            <a:off x="2106888" y="616350"/>
            <a:ext cx="7978227" cy="1062602"/>
          </a:xfrm>
        </p:spPr>
        <p:txBody>
          <a:bodyPr lIns="0"/>
          <a:lstStyle>
            <a:lvl1pPr algn="ctr">
              <a:defRPr>
                <a:solidFill>
                  <a:schemeClr val="tx2"/>
                </a:solidFill>
              </a:defRPr>
            </a:lvl1pPr>
          </a:lstStyle>
          <a:p>
            <a:r>
              <a:rPr lang="en-US"/>
              <a:t>Click to edit Master title style</a:t>
            </a:r>
            <a:endParaRPr lang="en-US" dirty="0"/>
          </a:p>
        </p:txBody>
      </p:sp>
      <p:sp>
        <p:nvSpPr>
          <p:cNvPr id="30"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0" y="4416552"/>
            <a:ext cx="3054096" cy="2441448"/>
          </a:xfrm>
          <a:prstGeom prst="rect">
            <a:avLst/>
          </a:prstGeom>
        </p:spPr>
        <p:txBody>
          <a:bodyPr>
            <a:normAutofit/>
          </a:bodyPr>
          <a:lstStyle>
            <a:lvl1pPr algn="ctr">
              <a:defRPr sz="1200"/>
            </a:lvl1pPr>
          </a:lstStyle>
          <a:p>
            <a:r>
              <a:rPr lang="en-US" dirty="0"/>
              <a:t>Click icon to add picture</a:t>
            </a:r>
          </a:p>
        </p:txBody>
      </p:sp>
      <p:sp>
        <p:nvSpPr>
          <p:cNvPr id="32"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3046424" y="1964267"/>
            <a:ext cx="3054096" cy="2441448"/>
          </a:xfrm>
          <a:prstGeom prst="rect">
            <a:avLst/>
          </a:prstGeom>
        </p:spPr>
        <p:txBody>
          <a:bodyPr>
            <a:normAutofit/>
          </a:bodyPr>
          <a:lstStyle>
            <a:lvl1pPr algn="ctr">
              <a:defRPr sz="1200"/>
            </a:lvl1pPr>
          </a:lstStyle>
          <a:p>
            <a:r>
              <a:rPr lang="en-US" dirty="0"/>
              <a:t>Click icon to add picture</a:t>
            </a:r>
          </a:p>
        </p:txBody>
      </p:sp>
      <p:sp>
        <p:nvSpPr>
          <p:cNvPr id="33"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137904" y="1964267"/>
            <a:ext cx="3054096" cy="2441448"/>
          </a:xfrm>
          <a:prstGeom prst="rect">
            <a:avLst/>
          </a:prstGeom>
        </p:spPr>
        <p:txBody>
          <a:bodyPr>
            <a:normAutofit/>
          </a:bodyPr>
          <a:lstStyle>
            <a:lvl1pPr algn="ctr">
              <a:defRPr sz="1200"/>
            </a:lvl1pPr>
          </a:lstStyle>
          <a:p>
            <a:r>
              <a:rPr lang="en-US" dirty="0"/>
              <a:t>Click icon to add picture</a:t>
            </a:r>
          </a:p>
        </p:txBody>
      </p:sp>
      <p:sp>
        <p:nvSpPr>
          <p:cNvPr id="26" name="Rectangle 25" title="Decorative"/>
          <p:cNvSpPr/>
          <p:nvPr userDrawn="1"/>
        </p:nvSpPr>
        <p:spPr>
          <a:xfrm>
            <a:off x="3046425" y="4414498"/>
            <a:ext cx="3052729" cy="24435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userDrawn="1">
            <p:ph type="body" sz="quarter" idx="15"/>
          </p:nvPr>
        </p:nvSpPr>
        <p:spPr>
          <a:xfrm>
            <a:off x="264411" y="3652861"/>
            <a:ext cx="2517605" cy="484146"/>
          </a:xfrm>
        </p:spPr>
        <p:txBody>
          <a:bodyPr lIns="0">
            <a:noAutofit/>
          </a:bodyPr>
          <a:lstStyle>
            <a:lvl1pPr marL="0" indent="0" algn="ctr">
              <a:buNone/>
              <a:defRPr sz="1050">
                <a:solidFill>
                  <a:schemeClr val="bg1"/>
                </a:solidFill>
                <a:latin typeface="+mn-lt"/>
                <a:cs typeface="Arial" panose="020B0604020202020204" pitchFamily="34" charset="0"/>
              </a:defRPr>
            </a:lvl1pPr>
          </a:lstStyle>
          <a:p>
            <a:pPr lvl="0"/>
            <a:r>
              <a:rPr lang="en-US"/>
              <a:t>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userDrawn="1">
            <p:ph type="body" sz="quarter" idx="16" hasCustomPrompt="1"/>
          </p:nvPr>
        </p:nvSpPr>
        <p:spPr>
          <a:xfrm>
            <a:off x="264411" y="3248537"/>
            <a:ext cx="2517605" cy="382749"/>
          </a:xfrm>
        </p:spPr>
        <p:txBody>
          <a:bodyPr lIns="0" anchor="b">
            <a:noAutofit/>
          </a:bodyPr>
          <a:lstStyle>
            <a:lvl1pPr marL="0" indent="0" algn="ctr">
              <a:buNone/>
              <a:defRPr sz="1200" b="1">
                <a:solidFill>
                  <a:schemeClr val="bg1"/>
                </a:solidFill>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userDrawn="1">
            <p:ph type="body" sz="quarter" idx="17"/>
          </p:nvPr>
        </p:nvSpPr>
        <p:spPr>
          <a:xfrm>
            <a:off x="6359043" y="3652861"/>
            <a:ext cx="2517605" cy="484146"/>
          </a:xfrm>
        </p:spPr>
        <p:txBody>
          <a:bodyPr lIns="0">
            <a:noAutofit/>
          </a:bodyPr>
          <a:lstStyle>
            <a:lvl1pPr marL="0" indent="0" algn="ctr">
              <a:buNone/>
              <a:defRPr sz="1050">
                <a:solidFill>
                  <a:schemeClr val="bg1"/>
                </a:solidFill>
                <a:latin typeface="+mn-lt"/>
                <a:cs typeface="Arial" panose="020B0604020202020204" pitchFamily="34" charset="0"/>
              </a:defRPr>
            </a:lvl1pPr>
          </a:lstStyle>
          <a:p>
            <a:pPr lvl="0"/>
            <a:r>
              <a:rPr lang="en-US"/>
              <a:t>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userDrawn="1">
            <p:ph type="body" sz="quarter" idx="18" hasCustomPrompt="1"/>
          </p:nvPr>
        </p:nvSpPr>
        <p:spPr>
          <a:xfrm>
            <a:off x="6359043" y="3248537"/>
            <a:ext cx="2517605" cy="382749"/>
          </a:xfrm>
        </p:spPr>
        <p:txBody>
          <a:bodyPr lIns="0" anchor="b">
            <a:noAutofit/>
          </a:bodyPr>
          <a:lstStyle>
            <a:lvl1pPr marL="0" indent="0" algn="ctr">
              <a:buNone/>
              <a:defRPr sz="1200" b="1">
                <a:solidFill>
                  <a:schemeClr val="bg1"/>
                </a:solidFill>
                <a:latin typeface="+mj-lt"/>
                <a:cs typeface="Arial" panose="020B0604020202020204" pitchFamily="34" charset="0"/>
              </a:defRPr>
            </a:lvl1pPr>
          </a:lstStyle>
          <a:p>
            <a:pPr lvl="0"/>
            <a:r>
              <a:rPr lang="en-US" dirty="0"/>
              <a:t>ADD NAME HERE</a:t>
            </a:r>
          </a:p>
        </p:txBody>
      </p:sp>
      <p:sp>
        <p:nvSpPr>
          <p:cNvPr id="13" name="Text Placeholder 6">
            <a:extLst>
              <a:ext uri="{FF2B5EF4-FFF2-40B4-BE49-F238E27FC236}">
                <a16:creationId xmlns:a16="http://schemas.microsoft.com/office/drawing/2014/main" id="{3B9FAC90-EA8D-4C0E-A0D1-0D252B50A12F}"/>
              </a:ext>
            </a:extLst>
          </p:cNvPr>
          <p:cNvSpPr>
            <a:spLocks noGrp="1"/>
          </p:cNvSpPr>
          <p:nvPr userDrawn="1">
            <p:ph type="body" sz="quarter" idx="19"/>
          </p:nvPr>
        </p:nvSpPr>
        <p:spPr>
          <a:xfrm>
            <a:off x="3288926" y="5167572"/>
            <a:ext cx="2517605" cy="484146"/>
          </a:xfrm>
        </p:spPr>
        <p:txBody>
          <a:bodyPr lIns="0">
            <a:noAutofit/>
          </a:bodyPr>
          <a:lstStyle>
            <a:lvl1pPr marL="0" indent="0" algn="ctr">
              <a:buNone/>
              <a:defRPr sz="1050">
                <a:solidFill>
                  <a:schemeClr val="bg1"/>
                </a:solidFill>
                <a:latin typeface="+mn-lt"/>
                <a:cs typeface="Arial" panose="020B0604020202020204" pitchFamily="34" charset="0"/>
              </a:defRPr>
            </a:lvl1pPr>
          </a:lstStyle>
          <a:p>
            <a:pPr lvl="0"/>
            <a:r>
              <a:rPr lang="en-US"/>
              <a:t>Edit Master text styles</a:t>
            </a:r>
          </a:p>
        </p:txBody>
      </p:sp>
      <p:sp>
        <p:nvSpPr>
          <p:cNvPr id="14" name="Text Placeholder 6">
            <a:extLst>
              <a:ext uri="{FF2B5EF4-FFF2-40B4-BE49-F238E27FC236}">
                <a16:creationId xmlns:a16="http://schemas.microsoft.com/office/drawing/2014/main" id="{5556F808-0B84-4923-9C86-83F13CFABBB6}"/>
              </a:ext>
            </a:extLst>
          </p:cNvPr>
          <p:cNvSpPr>
            <a:spLocks noGrp="1"/>
          </p:cNvSpPr>
          <p:nvPr userDrawn="1">
            <p:ph type="body" sz="quarter" idx="20" hasCustomPrompt="1"/>
          </p:nvPr>
        </p:nvSpPr>
        <p:spPr>
          <a:xfrm>
            <a:off x="3288926" y="4763248"/>
            <a:ext cx="2517605" cy="382749"/>
          </a:xfrm>
        </p:spPr>
        <p:txBody>
          <a:bodyPr lIns="0" anchor="b">
            <a:noAutofit/>
          </a:bodyPr>
          <a:lstStyle>
            <a:lvl1pPr marL="0" indent="0" algn="ctr">
              <a:buNone/>
              <a:defRPr sz="1200" b="1">
                <a:solidFill>
                  <a:schemeClr val="bg1"/>
                </a:solidFill>
                <a:latin typeface="+mj-lt"/>
                <a:cs typeface="Arial" panose="020B0604020202020204" pitchFamily="34" charset="0"/>
              </a:defRPr>
            </a:lvl1pPr>
          </a:lstStyle>
          <a:p>
            <a:pPr lvl="0"/>
            <a:r>
              <a:rPr lang="en-US" dirty="0"/>
              <a:t>ADD NAME HERE</a:t>
            </a:r>
          </a:p>
        </p:txBody>
      </p:sp>
      <p:sp>
        <p:nvSpPr>
          <p:cNvPr id="15" name="Text Placeholder 6">
            <a:extLst>
              <a:ext uri="{FF2B5EF4-FFF2-40B4-BE49-F238E27FC236}">
                <a16:creationId xmlns:a16="http://schemas.microsoft.com/office/drawing/2014/main" id="{6D49870F-68D7-4CDC-8F2A-696151FA2B90}"/>
              </a:ext>
            </a:extLst>
          </p:cNvPr>
          <p:cNvSpPr>
            <a:spLocks noGrp="1"/>
          </p:cNvSpPr>
          <p:nvPr userDrawn="1">
            <p:ph type="body" sz="quarter" idx="21"/>
          </p:nvPr>
        </p:nvSpPr>
        <p:spPr>
          <a:xfrm>
            <a:off x="9412282" y="5167572"/>
            <a:ext cx="2517605" cy="484146"/>
          </a:xfrm>
        </p:spPr>
        <p:txBody>
          <a:bodyPr lIns="0">
            <a:noAutofit/>
          </a:bodyPr>
          <a:lstStyle>
            <a:lvl1pPr marL="0" indent="0" algn="ctr">
              <a:buNone/>
              <a:defRPr sz="1050">
                <a:solidFill>
                  <a:schemeClr val="bg1"/>
                </a:solidFill>
                <a:latin typeface="+mn-lt"/>
                <a:cs typeface="Arial" panose="020B0604020202020204" pitchFamily="34" charset="0"/>
              </a:defRPr>
            </a:lvl1pPr>
          </a:lstStyle>
          <a:p>
            <a:pPr lvl="0"/>
            <a:r>
              <a:rPr lang="en-US"/>
              <a:t>Edit Master text styles</a:t>
            </a:r>
          </a:p>
        </p:txBody>
      </p:sp>
      <p:sp>
        <p:nvSpPr>
          <p:cNvPr id="16" name="Text Placeholder 6">
            <a:extLst>
              <a:ext uri="{FF2B5EF4-FFF2-40B4-BE49-F238E27FC236}">
                <a16:creationId xmlns:a16="http://schemas.microsoft.com/office/drawing/2014/main" id="{530C251D-6B9A-485B-A02D-AAF34ECA7B5D}"/>
              </a:ext>
            </a:extLst>
          </p:cNvPr>
          <p:cNvSpPr>
            <a:spLocks noGrp="1"/>
          </p:cNvSpPr>
          <p:nvPr userDrawn="1">
            <p:ph type="body" sz="quarter" idx="22" hasCustomPrompt="1"/>
          </p:nvPr>
        </p:nvSpPr>
        <p:spPr>
          <a:xfrm>
            <a:off x="9412282" y="4763248"/>
            <a:ext cx="2517605" cy="382749"/>
          </a:xfrm>
        </p:spPr>
        <p:txBody>
          <a:bodyPr lIns="0" anchor="b">
            <a:noAutofit/>
          </a:bodyPr>
          <a:lstStyle>
            <a:lvl1pPr marL="0" indent="0" algn="ctr">
              <a:buNone/>
              <a:defRPr sz="1200" b="1">
                <a:solidFill>
                  <a:schemeClr val="bg1"/>
                </a:solidFill>
                <a:latin typeface="+mj-lt"/>
                <a:cs typeface="Arial" panose="020B0604020202020204" pitchFamily="34" charset="0"/>
              </a:defRPr>
            </a:lvl1pPr>
          </a:lstStyle>
          <a:p>
            <a:pPr lvl="0"/>
            <a:r>
              <a:rPr lang="en-US" dirty="0"/>
              <a:t>ADD NAME HERE</a:t>
            </a:r>
          </a:p>
        </p:txBody>
      </p:sp>
      <p:sp>
        <p:nvSpPr>
          <p:cNvPr id="31"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6092848" y="4416552"/>
            <a:ext cx="3054096" cy="2441448"/>
          </a:xfrm>
          <a:prstGeom prst="rect">
            <a:avLst/>
          </a:prstGeom>
        </p:spPr>
        <p:txBody>
          <a:bodyPr>
            <a:normAutofit/>
          </a:bodyPr>
          <a:lstStyle>
            <a:lvl1pPr algn="ctr">
              <a:defRPr sz="1200"/>
            </a:lvl1pPr>
          </a:lstStyle>
          <a:p>
            <a:r>
              <a:rPr lang="en-US" dirty="0"/>
              <a:t>Click icon to add picture</a:t>
            </a:r>
          </a:p>
        </p:txBody>
      </p:sp>
    </p:spTree>
    <p:extLst>
      <p:ext uri="{BB962C8B-B14F-4D97-AF65-F5344CB8AC3E}">
        <p14:creationId xmlns:p14="http://schemas.microsoft.com/office/powerpoint/2010/main" val="18129704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a:lstStyle/>
          <a:p>
            <a:r>
              <a:rPr lang="en-US" dirty="0"/>
              <a:t>Click icon to add picture</a:t>
            </a:r>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201" y="2002421"/>
            <a:ext cx="7252505" cy="891250"/>
          </a:xfrm>
        </p:spPr>
        <p:txBody>
          <a:bodyPr anchor="t">
            <a:noAutofit/>
          </a:bodyPr>
          <a:lstStyle>
            <a:lvl1pPr>
              <a:defRPr sz="375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6"/>
            <a:ext cx="7252504" cy="338549"/>
          </a:xfrm>
        </p:spPr>
        <p:txBody>
          <a:bodyPr>
            <a:normAutofit/>
          </a:bodyPr>
          <a:lstStyle>
            <a:lvl1pPr marL="0" indent="0">
              <a:buNone/>
              <a:defRPr sz="1200" spc="225">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1918497" y="1819846"/>
            <a:ext cx="1" cy="2188805"/>
          </a:xfrm>
          <a:prstGeom prst="line">
            <a:avLst/>
          </a:prstGeom>
          <a:ln w="76200">
            <a:solidFill>
              <a:schemeClr val="accent1">
                <a:lumMod val="60000"/>
                <a:lumOff val="40000"/>
              </a:schemeClr>
            </a:solidFill>
            <a:miter lim="400000"/>
          </a:ln>
        </p:spPr>
        <p:txBody>
          <a:bodyPr lIns="14288" tIns="14288" rIns="14288" bIns="14288" anchor="ctr"/>
          <a:lstStyle/>
          <a:p>
            <a:pPr algn="ctr">
              <a:defRPr sz="3000">
                <a:solidFill>
                  <a:srgbClr val="000000"/>
                </a:solidFill>
                <a:latin typeface="Helvetica Light"/>
                <a:ea typeface="Helvetica Light"/>
                <a:cs typeface="Helvetica Light"/>
                <a:sym typeface="Helvetica Light"/>
              </a:defRPr>
            </a:pPr>
            <a:endParaRPr sz="1125" dirty="0"/>
          </a:p>
        </p:txBody>
      </p:sp>
    </p:spTree>
    <p:extLst>
      <p:ext uri="{BB962C8B-B14F-4D97-AF65-F5344CB8AC3E}">
        <p14:creationId xmlns:p14="http://schemas.microsoft.com/office/powerpoint/2010/main" val="2515804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a:lstStyle>
            <a:lvl1pPr algn="r">
              <a:defRPr sz="6000" b="1" spc="-300">
                <a:solidFill>
                  <a:schemeClr val="tx1">
                    <a:lumMod val="75000"/>
                    <a:lumOff val="25000"/>
                  </a:schemeClr>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2668686"/>
            <a:ext cx="5472000" cy="2999426"/>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33044553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ONLY_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3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9"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75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1" y="0"/>
            <a:ext cx="8329287"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Tree>
    <p:extLst>
      <p:ext uri="{BB962C8B-B14F-4D97-AF65-F5344CB8AC3E}">
        <p14:creationId xmlns:p14="http://schemas.microsoft.com/office/powerpoint/2010/main" val="348558207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605951" y="6423914"/>
            <a:ext cx="2844799" cy="365125"/>
          </a:xfrm>
        </p:spPr>
        <p:txBody>
          <a:bodyPr/>
          <a:lstStyle/>
          <a:p>
            <a:fld id="{BC34B1AC-9A7E-4B2F-BE59-65E2DDF1D6F6}" type="datetime1">
              <a:rPr lang="en-US" smtClean="0"/>
              <a:t>2/24/2026</a:t>
            </a:fld>
            <a:endParaRPr lang="en-US" dirty="0"/>
          </a:p>
        </p:txBody>
      </p:sp>
      <p:sp>
        <p:nvSpPr>
          <p:cNvPr id="6" name="Slide Number Placeholder 5"/>
          <p:cNvSpPr>
            <a:spLocks noGrp="1"/>
          </p:cNvSpPr>
          <p:nvPr>
            <p:ph type="sldNum" sz="quarter" idx="12"/>
          </p:nvPr>
        </p:nvSpPr>
        <p:spPr>
          <a:xfrm>
            <a:off x="10795363" y="6423914"/>
            <a:ext cx="1052510" cy="365125"/>
          </a:xfrm>
        </p:spPr>
        <p:txBody>
          <a:bodyPr/>
          <a:lstStyle/>
          <a:p>
            <a:fld id="{3A98EE3D-8CD1-4C3F-BD1C-C98C9596463C}" type="slidenum">
              <a:rPr lang="en-US" smtClean="0"/>
              <a:t>‹#›</a:t>
            </a:fld>
            <a:endParaRPr lang="en-US" dirty="0"/>
          </a:p>
        </p:txBody>
      </p:sp>
      <p:sp>
        <p:nvSpPr>
          <p:cNvPr id="7" name="Footer Placeholder 5">
            <a:extLst>
              <a:ext uri="{FF2B5EF4-FFF2-40B4-BE49-F238E27FC236}">
                <a16:creationId xmlns:a16="http://schemas.microsoft.com/office/drawing/2014/main" id="{D5D91A8B-765C-4E59-8109-94DA4EA55B37}"/>
              </a:ext>
            </a:extLst>
          </p:cNvPr>
          <p:cNvSpPr>
            <a:spLocks noGrp="1"/>
          </p:cNvSpPr>
          <p:nvPr>
            <p:ph type="ftr" sz="quarter" idx="11"/>
          </p:nvPr>
        </p:nvSpPr>
        <p:spPr>
          <a:xfrm>
            <a:off x="355101" y="6423914"/>
            <a:ext cx="6818262" cy="365125"/>
          </a:xfrm>
        </p:spPr>
        <p:txBody>
          <a:bodyPr/>
          <a:lstStyle/>
          <a:p>
            <a:pPr algn="l"/>
            <a:r>
              <a:rPr lang="en-US" dirty="0"/>
              <a:t>Teach a Course</a:t>
            </a:r>
          </a:p>
        </p:txBody>
      </p:sp>
      <p:sp>
        <p:nvSpPr>
          <p:cNvPr id="9" name="Rectangle 8">
            <a:extLst>
              <a:ext uri="{FF2B5EF4-FFF2-40B4-BE49-F238E27FC236}">
                <a16:creationId xmlns:a16="http://schemas.microsoft.com/office/drawing/2014/main" id="{0F0F318B-B2C4-4893-95F3-E1AB652A1F17}"/>
              </a:ext>
            </a:extLst>
          </p:cNvPr>
          <p:cNvSpPr>
            <a:spLocks noChangeAspect="1"/>
          </p:cNvSpPr>
          <p:nvPr userDrawn="1"/>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34FB09F2-FC78-4161-B5F8-C064B938BE73}"/>
              </a:ext>
            </a:extLst>
          </p:cNvPr>
          <p:cNvSpPr>
            <a:spLocks noGrp="1"/>
          </p:cNvSpPr>
          <p:nvPr>
            <p:ph type="title"/>
          </p:nvPr>
        </p:nvSpPr>
        <p:spPr>
          <a:xfrm>
            <a:off x="581192" y="702156"/>
            <a:ext cx="11029616" cy="1013800"/>
          </a:xfrm>
        </p:spPr>
        <p:txBody>
          <a:bodyPr/>
          <a:lstStyle>
            <a:lvl1pPr>
              <a:defRPr>
                <a:solidFill>
                  <a:schemeClr val="bg1"/>
                </a:solidFill>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08CB40EA-D0BA-41DA-91DE-15B4C161DD28}"/>
              </a:ext>
            </a:extLst>
          </p:cNvPr>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8494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950CE4CA-34EA-472D-A23C-1DE165FCAA2F}"/>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9" name="Slide Number Placeholder 8">
            <a:extLst>
              <a:ext uri="{FF2B5EF4-FFF2-40B4-BE49-F238E27FC236}">
                <a16:creationId xmlns:a16="http://schemas.microsoft.com/office/drawing/2014/main" id="{52AC1173-613F-48B1-B860-00397875FEEA}"/>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10" name="Footer Placeholder 5">
            <a:extLst>
              <a:ext uri="{FF2B5EF4-FFF2-40B4-BE49-F238E27FC236}">
                <a16:creationId xmlns:a16="http://schemas.microsoft.com/office/drawing/2014/main" id="{94036C93-814B-4155-A748-7731CA60AC88}"/>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
        <p:nvSpPr>
          <p:cNvPr id="11" name="Rectangle 10">
            <a:extLst>
              <a:ext uri="{FF2B5EF4-FFF2-40B4-BE49-F238E27FC236}">
                <a16:creationId xmlns:a16="http://schemas.microsoft.com/office/drawing/2014/main" id="{DA4EE69F-D906-40FA-8109-46DF1B1A16F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DC41C5E-3615-4EA8-B8E6-E2B196256B1C}"/>
              </a:ext>
            </a:extLst>
          </p:cNvPr>
          <p:cNvSpPr>
            <a:spLocks noGrp="1"/>
          </p:cNvSpPr>
          <p:nvPr>
            <p:ph type="title"/>
          </p:nvPr>
        </p:nvSpPr>
        <p:spPr>
          <a:xfrm>
            <a:off x="581193" y="729658"/>
            <a:ext cx="11029616" cy="988332"/>
          </a:xfrm>
        </p:spPr>
        <p:txBody>
          <a:bodyPr/>
          <a:lstStyle>
            <a:lvl1pPr>
              <a:defRPr>
                <a:solidFill>
                  <a:schemeClr val="bg1"/>
                </a:solidFill>
              </a:defRPr>
            </a:lvl1pPr>
          </a:lstStyle>
          <a:p>
            <a:r>
              <a:rPr lang="en-US" noProof="0"/>
              <a:t>Click to edit Master title style</a:t>
            </a:r>
          </a:p>
        </p:txBody>
      </p:sp>
      <p:sp>
        <p:nvSpPr>
          <p:cNvPr id="13" name="Text Placeholder 2">
            <a:extLst>
              <a:ext uri="{FF2B5EF4-FFF2-40B4-BE49-F238E27FC236}">
                <a16:creationId xmlns:a16="http://schemas.microsoft.com/office/drawing/2014/main" id="{9555D9C2-1EA2-4557-9496-E7AEA7A128B8}"/>
              </a:ext>
            </a:extLst>
          </p:cNvPr>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4" name="Content Placeholder 3">
            <a:extLst>
              <a:ext uri="{FF2B5EF4-FFF2-40B4-BE49-F238E27FC236}">
                <a16:creationId xmlns:a16="http://schemas.microsoft.com/office/drawing/2014/main" id="{A464C6A4-3497-4DA5-945D-7A771E383ACF}"/>
              </a:ext>
            </a:extLst>
          </p:cNvPr>
          <p:cNvSpPr>
            <a:spLocks noGrp="1"/>
          </p:cNvSpPr>
          <p:nvPr>
            <p:ph sz="half" idx="2"/>
          </p:nvPr>
        </p:nvSpPr>
        <p:spPr>
          <a:xfrm>
            <a:off x="581194" y="2926052"/>
            <a:ext cx="5393100" cy="2934999"/>
          </a:xfrm>
        </p:spPr>
        <p:txBody>
          <a:bodyPr anchor="t">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4">
            <a:extLst>
              <a:ext uri="{FF2B5EF4-FFF2-40B4-BE49-F238E27FC236}">
                <a16:creationId xmlns:a16="http://schemas.microsoft.com/office/drawing/2014/main" id="{91C3F39A-C070-4EEB-9285-4EFBEE5FB54A}"/>
              </a:ext>
            </a:extLst>
          </p:cNvPr>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id="{07E4AC67-32FA-4B42-9340-5E57C82F7437}"/>
              </a:ext>
            </a:extLst>
          </p:cNvPr>
          <p:cNvSpPr>
            <a:spLocks noGrp="1"/>
          </p:cNvSpPr>
          <p:nvPr>
            <p:ph sz="quarter" idx="4"/>
          </p:nvPr>
        </p:nvSpPr>
        <p:spPr>
          <a:xfrm>
            <a:off x="6217709" y="2926052"/>
            <a:ext cx="5393100" cy="2934999"/>
          </a:xfrm>
        </p:spPr>
        <p:txBody>
          <a:bodyPr anchor="t">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93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F22525-79A2-451F-9944-47D4183A4515}"/>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5" name="Slide Number Placeholder 4">
            <a:extLst>
              <a:ext uri="{FF2B5EF4-FFF2-40B4-BE49-F238E27FC236}">
                <a16:creationId xmlns:a16="http://schemas.microsoft.com/office/drawing/2014/main" id="{8B9B8C25-AF44-4D9D-A667-69D9A92B1C59}"/>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6" name="Footer Placeholder 5">
            <a:extLst>
              <a:ext uri="{FF2B5EF4-FFF2-40B4-BE49-F238E27FC236}">
                <a16:creationId xmlns:a16="http://schemas.microsoft.com/office/drawing/2014/main" id="{EFF54790-C8AC-4CF8-8E89-80C5C90F3A17}"/>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
        <p:nvSpPr>
          <p:cNvPr id="7" name="Rectangle 6">
            <a:extLst>
              <a:ext uri="{FF2B5EF4-FFF2-40B4-BE49-F238E27FC236}">
                <a16:creationId xmlns:a16="http://schemas.microsoft.com/office/drawing/2014/main" id="{0020220C-6241-4A3B-9017-445FC82876DD}"/>
              </a:ext>
            </a:extLst>
          </p:cNvPr>
          <p:cNvSpPr>
            <a:spLocks noChangeAspect="1"/>
          </p:cNvSpPr>
          <p:nvPr userDrawn="1"/>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a:extLst>
              <a:ext uri="{FF2B5EF4-FFF2-40B4-BE49-F238E27FC236}">
                <a16:creationId xmlns:a16="http://schemas.microsoft.com/office/drawing/2014/main" id="{12206A44-565D-4C18-8891-86387B90115A}"/>
              </a:ext>
            </a:extLst>
          </p:cNvPr>
          <p:cNvSpPr>
            <a:spLocks noGrp="1"/>
          </p:cNvSpPr>
          <p:nvPr>
            <p:ph type="title"/>
          </p:nvPr>
        </p:nvSpPr>
        <p:spPr>
          <a:xfrm>
            <a:off x="575894" y="729658"/>
            <a:ext cx="11029616" cy="988332"/>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300412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11BF3AA-AA64-40B2-94AA-20312968771D}"/>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7" name="Slide Number Placeholder 6">
            <a:extLst>
              <a:ext uri="{FF2B5EF4-FFF2-40B4-BE49-F238E27FC236}">
                <a16:creationId xmlns:a16="http://schemas.microsoft.com/office/drawing/2014/main" id="{E1444EA1-5452-4A23-B72D-9B65C311F2FC}"/>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8" name="Footer Placeholder 5">
            <a:extLst>
              <a:ext uri="{FF2B5EF4-FFF2-40B4-BE49-F238E27FC236}">
                <a16:creationId xmlns:a16="http://schemas.microsoft.com/office/drawing/2014/main" id="{3A5BB48A-749C-4DBB-8723-91ACE9CEA73E}"/>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
        <p:nvSpPr>
          <p:cNvPr id="9" name="Rectangle 8">
            <a:extLst>
              <a:ext uri="{FF2B5EF4-FFF2-40B4-BE49-F238E27FC236}">
                <a16:creationId xmlns:a16="http://schemas.microsoft.com/office/drawing/2014/main" id="{24F70AE1-0373-4B8E-9C6F-A87681145315}"/>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A4CFD6FA-0DEF-4E30-82DA-0BAB26B41E5B}"/>
              </a:ext>
            </a:extLst>
          </p:cNvPr>
          <p:cNvSpPr>
            <a:spLocks noGrp="1"/>
          </p:cNvSpPr>
          <p:nvPr>
            <p:ph type="title"/>
          </p:nvPr>
        </p:nvSpPr>
        <p:spPr>
          <a:xfrm>
            <a:off x="581192" y="5262296"/>
            <a:ext cx="4909445" cy="689514"/>
          </a:xfrm>
        </p:spPr>
        <p:txBody>
          <a:bodyPr anchor="ctr"/>
          <a:lstStyle>
            <a:lvl1pPr algn="l">
              <a:defRPr sz="2000" b="0">
                <a:solidFill>
                  <a:schemeClr val="accent1">
                    <a:lumMod val="50000"/>
                  </a:schemeClr>
                </a:solidFill>
              </a:defRPr>
            </a:lvl1pPr>
          </a:lstStyle>
          <a:p>
            <a:r>
              <a:rPr lang="en-US" noProof="0"/>
              <a:t>Click to edit Master title style</a:t>
            </a:r>
          </a:p>
        </p:txBody>
      </p:sp>
      <p:sp>
        <p:nvSpPr>
          <p:cNvPr id="11" name="Content Placeholder 2">
            <a:extLst>
              <a:ext uri="{FF2B5EF4-FFF2-40B4-BE49-F238E27FC236}">
                <a16:creationId xmlns:a16="http://schemas.microsoft.com/office/drawing/2014/main" id="{C01EE411-05BB-43B4-BF85-4222430030F4}"/>
              </a:ext>
            </a:extLst>
          </p:cNvPr>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3">
            <a:extLst>
              <a:ext uri="{FF2B5EF4-FFF2-40B4-BE49-F238E27FC236}">
                <a16:creationId xmlns:a16="http://schemas.microsoft.com/office/drawing/2014/main" id="{7C2A48C1-57D3-4A3D-B843-6ACC41EEE8E6}"/>
              </a:ext>
            </a:extLst>
          </p:cNvPr>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Tree>
    <p:extLst>
      <p:ext uri="{BB962C8B-B14F-4D97-AF65-F5344CB8AC3E}">
        <p14:creationId xmlns:p14="http://schemas.microsoft.com/office/powerpoint/2010/main" val="14022791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8" name="Footer Placeholder 5">
            <a:extLst>
              <a:ext uri="{FF2B5EF4-FFF2-40B4-BE49-F238E27FC236}">
                <a16:creationId xmlns:a16="http://schemas.microsoft.com/office/drawing/2014/main" id="{D740D193-BF72-46A1-AFE9-DA960BABE465}"/>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
        <p:nvSpPr>
          <p:cNvPr id="9" name="Title 1">
            <a:extLst>
              <a:ext uri="{FF2B5EF4-FFF2-40B4-BE49-F238E27FC236}">
                <a16:creationId xmlns:a16="http://schemas.microsoft.com/office/drawing/2014/main" id="{F47352EA-4890-4FE1-97BD-8CCB09F58794}"/>
              </a:ext>
            </a:extLst>
          </p:cNvPr>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noProof="0"/>
              <a:t>Click to edit Master title style</a:t>
            </a:r>
          </a:p>
        </p:txBody>
      </p:sp>
      <p:sp>
        <p:nvSpPr>
          <p:cNvPr id="10" name="Picture Placeholder 2">
            <a:extLst>
              <a:ext uri="{FF2B5EF4-FFF2-40B4-BE49-F238E27FC236}">
                <a16:creationId xmlns:a16="http://schemas.microsoft.com/office/drawing/2014/main" id="{EEBAE269-6AC1-4BFB-8694-696AFD04DC84}"/>
              </a:ext>
            </a:extLst>
          </p:cNvPr>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dirty="0"/>
              <a:t>Click icon to add picture</a:t>
            </a:r>
          </a:p>
        </p:txBody>
      </p:sp>
      <p:sp>
        <p:nvSpPr>
          <p:cNvPr id="11" name="Text Placeholder 3">
            <a:extLst>
              <a:ext uri="{FF2B5EF4-FFF2-40B4-BE49-F238E27FC236}">
                <a16:creationId xmlns:a16="http://schemas.microsoft.com/office/drawing/2014/main" id="{F67E35A4-831E-477F-9962-C62C2A6492CD}"/>
              </a:ext>
            </a:extLst>
          </p:cNvPr>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Tree>
    <p:extLst>
      <p:ext uri="{BB962C8B-B14F-4D97-AF65-F5344CB8AC3E}">
        <p14:creationId xmlns:p14="http://schemas.microsoft.com/office/powerpoint/2010/main" val="3008106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07F9-7E5F-DC4E-4D4F-BD03ACCAB8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EEC4CA-7AEC-1DDD-EFC5-C4956FCC69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432BD5-DCAC-A44F-B592-2BBF6965FA99}"/>
              </a:ext>
            </a:extLst>
          </p:cNvPr>
          <p:cNvSpPr>
            <a:spLocks noGrp="1"/>
          </p:cNvSpPr>
          <p:nvPr>
            <p:ph type="dt" sz="half" idx="10"/>
          </p:nvPr>
        </p:nvSpPr>
        <p:spPr/>
        <p:txBody>
          <a:bodyPr/>
          <a:lstStyle/>
          <a:p>
            <a:fld id="{DCE9E340-46EE-4A5F-9C9B-315AD29A92C5}" type="datetimeFigureOut">
              <a:rPr lang="en-US" noProof="0" smtClean="0"/>
              <a:t>2/24/2026</a:t>
            </a:fld>
            <a:endParaRPr lang="en-US" noProof="0" dirty="0"/>
          </a:p>
        </p:txBody>
      </p:sp>
      <p:sp>
        <p:nvSpPr>
          <p:cNvPr id="5" name="Footer Placeholder 4">
            <a:extLst>
              <a:ext uri="{FF2B5EF4-FFF2-40B4-BE49-F238E27FC236}">
                <a16:creationId xmlns:a16="http://schemas.microsoft.com/office/drawing/2014/main" id="{2778E670-4978-7550-B2C5-3A7849D4BB76}"/>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9DC7CD8B-6A68-1075-A89A-A579D3B0A890}"/>
              </a:ext>
            </a:extLst>
          </p:cNvPr>
          <p:cNvSpPr>
            <a:spLocks noGrp="1"/>
          </p:cNvSpPr>
          <p:nvPr>
            <p:ph type="sldNum" sz="quarter" idx="12"/>
          </p:nvPr>
        </p:nvSpPr>
        <p:spPr/>
        <p:txBody>
          <a:bodyPr/>
          <a:lstStyle/>
          <a:p>
            <a:fld id="{159F479D-7533-4EEF-A06F-7CD2FE3DB90D}" type="slidenum">
              <a:rPr lang="en-US" noProof="0" smtClean="0"/>
              <a:t>‹#›</a:t>
            </a:fld>
            <a:endParaRPr lang="en-US" noProof="0" dirty="0"/>
          </a:p>
        </p:txBody>
      </p:sp>
    </p:spTree>
    <p:extLst>
      <p:ext uri="{BB962C8B-B14F-4D97-AF65-F5344CB8AC3E}">
        <p14:creationId xmlns:p14="http://schemas.microsoft.com/office/powerpoint/2010/main" val="2768515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242275"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358529"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4" name="Text Placeholder 3">
            <a:extLst>
              <a:ext uri="{FF2B5EF4-FFF2-40B4-BE49-F238E27FC236}">
                <a16:creationId xmlns:a16="http://schemas.microsoft.com/office/drawing/2014/main" id="{9AC935A1-3DFF-457D-8C70-E337C3D84F5A}"/>
              </a:ext>
            </a:extLst>
          </p:cNvPr>
          <p:cNvSpPr>
            <a:spLocks noGrp="1"/>
          </p:cNvSpPr>
          <p:nvPr>
            <p:ph type="body" sz="half" idx="2"/>
          </p:nvPr>
        </p:nvSpPr>
        <p:spPr>
          <a:xfrm>
            <a:off x="358529" y="2057400"/>
            <a:ext cx="3790884" cy="3811588"/>
          </a:xfrm>
        </p:spPr>
        <p:txBody>
          <a:bodyPr/>
          <a:lstStyle>
            <a:lvl1pPr marL="216000" indent="-216000">
              <a:lnSpc>
                <a:spcPct val="90000"/>
              </a:lnSpc>
              <a:buFont typeface="Wingdings" panose="05000000000000000000" pitchFamily="2" charset="2"/>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11" name="Footer Placeholder 5">
            <a:extLst>
              <a:ext uri="{FF2B5EF4-FFF2-40B4-BE49-F238E27FC236}">
                <a16:creationId xmlns:a16="http://schemas.microsoft.com/office/drawing/2014/main" id="{A620A17C-5577-4021-9044-146DC609ECC5}"/>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Tree>
    <p:extLst>
      <p:ext uri="{BB962C8B-B14F-4D97-AF65-F5344CB8AC3E}">
        <p14:creationId xmlns:p14="http://schemas.microsoft.com/office/powerpoint/2010/main" val="26862248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Picture with Caption_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4244562"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8355530" y="457200"/>
            <a:ext cx="357739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8355530" y="2057400"/>
            <a:ext cx="3577934" cy="3862388"/>
          </a:xfrm>
        </p:spPr>
        <p:txBody>
          <a:bodyPr/>
          <a:lstStyle>
            <a:lvl1pPr marL="0" indent="0">
              <a:lnSpc>
                <a:spcPct val="90000"/>
              </a:lnSpc>
              <a:buNone/>
              <a:defRPr lang="ru-RU" sz="1600" kern="1200" dirty="0">
                <a:solidFill>
                  <a:schemeClr val="tx1">
                    <a:lumMod val="75000"/>
                    <a:lumOff val="25000"/>
                  </a:schemeClr>
                </a:solidFill>
                <a:latin typeface="+mn-lt"/>
                <a:ea typeface="+mn-ea"/>
                <a:cs typeface="+mn-cs"/>
              </a:defRPr>
            </a:lvl1pPr>
            <a:lvl2pPr marL="306000" indent="-306000">
              <a:defRPr/>
            </a:lvl2pPr>
            <a:lvl3pPr marL="306000" indent="-306000">
              <a:defRPr/>
            </a:lvl3pPr>
            <a:lvl4pPr marL="306000" indent="-306000">
              <a:defRPr/>
            </a:lvl4pPr>
            <a:lvl5pPr marL="306000" indent="-306000">
              <a:defRPr/>
            </a:lvl5pPr>
          </a:lstStyle>
          <a:p>
            <a:pPr marL="216000" lvl="0"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Edit Master text styles</a:t>
            </a:r>
          </a:p>
          <a:p>
            <a:pPr marL="216000" lvl="1"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Second level</a:t>
            </a:r>
          </a:p>
        </p:txBody>
      </p:sp>
      <p:sp>
        <p:nvSpPr>
          <p:cNvPr id="9" name="Footer Placeholder 5">
            <a:extLst>
              <a:ext uri="{FF2B5EF4-FFF2-40B4-BE49-F238E27FC236}">
                <a16:creationId xmlns:a16="http://schemas.microsoft.com/office/drawing/2014/main" id="{FE695AAC-8311-4518-A219-DE58BF92AEA9}"/>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Tree>
    <p:extLst>
      <p:ext uri="{BB962C8B-B14F-4D97-AF65-F5344CB8AC3E}">
        <p14:creationId xmlns:p14="http://schemas.microsoft.com/office/powerpoint/2010/main" val="9179567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_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1F13A5-61B9-419A-9B13-8BD37BE2841E}"/>
              </a:ext>
            </a:extLst>
          </p:cNvPr>
          <p:cNvSpPr/>
          <p:nvPr userDrawn="1"/>
        </p:nvSpPr>
        <p:spPr>
          <a:xfrm>
            <a:off x="446532" y="4199467"/>
            <a:ext cx="11296732" cy="2191098"/>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Title 1">
            <a:extLst>
              <a:ext uri="{FF2B5EF4-FFF2-40B4-BE49-F238E27FC236}">
                <a16:creationId xmlns:a16="http://schemas.microsoft.com/office/drawing/2014/main" id="{12206A44-565D-4C18-8891-86387B90115A}"/>
              </a:ext>
            </a:extLst>
          </p:cNvPr>
          <p:cNvSpPr>
            <a:spLocks noGrp="1"/>
          </p:cNvSpPr>
          <p:nvPr>
            <p:ph type="title"/>
          </p:nvPr>
        </p:nvSpPr>
        <p:spPr>
          <a:xfrm>
            <a:off x="1059226" y="4262316"/>
            <a:ext cx="9391524" cy="988332"/>
          </a:xfrm>
        </p:spPr>
        <p:txBody>
          <a:bodyPr>
            <a:normAutofit/>
          </a:bodyPr>
          <a:lstStyle>
            <a:lvl1pPr>
              <a:defRPr sz="3600">
                <a:solidFill>
                  <a:schemeClr val="bg1"/>
                </a:solidFill>
              </a:defRPr>
            </a:lvl1pPr>
          </a:lstStyle>
          <a:p>
            <a:r>
              <a:rPr lang="en-US" noProof="0"/>
              <a:t>Click to edit Master title style</a:t>
            </a:r>
          </a:p>
        </p:txBody>
      </p:sp>
      <p:sp>
        <p:nvSpPr>
          <p:cNvPr id="4" name="Picture Placeholder 3">
            <a:extLst>
              <a:ext uri="{FF2B5EF4-FFF2-40B4-BE49-F238E27FC236}">
                <a16:creationId xmlns:a16="http://schemas.microsoft.com/office/drawing/2014/main" id="{5B084B74-38B3-42C8-B8E4-A0D13B059E92}"/>
              </a:ext>
            </a:extLst>
          </p:cNvPr>
          <p:cNvSpPr>
            <a:spLocks noGrp="1"/>
          </p:cNvSpPr>
          <p:nvPr>
            <p:ph type="pic" sz="quarter" idx="13"/>
          </p:nvPr>
        </p:nvSpPr>
        <p:spPr>
          <a:xfrm>
            <a:off x="441325" y="606425"/>
            <a:ext cx="11304588" cy="3536950"/>
          </a:xfrm>
        </p:spPr>
        <p:txBody>
          <a:bodyPr/>
          <a:lstStyle>
            <a:lvl1pPr marL="0" indent="0" algn="ctr">
              <a:buNone/>
              <a:defRPr/>
            </a:lvl1pPr>
          </a:lstStyle>
          <a:p>
            <a:r>
              <a:rPr lang="en-US" noProof="0" dirty="0"/>
              <a:t>Click icon to add picture</a:t>
            </a:r>
          </a:p>
        </p:txBody>
      </p:sp>
      <p:sp>
        <p:nvSpPr>
          <p:cNvPr id="3" name="Date Placeholder 2">
            <a:extLst>
              <a:ext uri="{FF2B5EF4-FFF2-40B4-BE49-F238E27FC236}">
                <a16:creationId xmlns:a16="http://schemas.microsoft.com/office/drawing/2014/main" id="{75F22525-79A2-451F-9944-47D4183A4515}"/>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2/24/2026</a:t>
            </a:fld>
            <a:endParaRPr lang="en-US" noProof="0" dirty="0"/>
          </a:p>
        </p:txBody>
      </p:sp>
      <p:sp>
        <p:nvSpPr>
          <p:cNvPr id="5" name="Slide Number Placeholder 4">
            <a:extLst>
              <a:ext uri="{FF2B5EF4-FFF2-40B4-BE49-F238E27FC236}">
                <a16:creationId xmlns:a16="http://schemas.microsoft.com/office/drawing/2014/main" id="{8B9B8C25-AF44-4D9D-A667-69D9A92B1C59}"/>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6" name="Footer Placeholder 5">
            <a:extLst>
              <a:ext uri="{FF2B5EF4-FFF2-40B4-BE49-F238E27FC236}">
                <a16:creationId xmlns:a16="http://schemas.microsoft.com/office/drawing/2014/main" id="{EFF54790-C8AC-4CF8-8E89-80C5C90F3A17}"/>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
        <p:nvSpPr>
          <p:cNvPr id="7" name="Text Placeholder 6">
            <a:extLst>
              <a:ext uri="{FF2B5EF4-FFF2-40B4-BE49-F238E27FC236}">
                <a16:creationId xmlns:a16="http://schemas.microsoft.com/office/drawing/2014/main" id="{85EB5327-3B98-4D40-987B-863866194FFC}"/>
              </a:ext>
            </a:extLst>
          </p:cNvPr>
          <p:cNvSpPr>
            <a:spLocks noGrp="1"/>
          </p:cNvSpPr>
          <p:nvPr>
            <p:ph type="body" sz="quarter" idx="14"/>
          </p:nvPr>
        </p:nvSpPr>
        <p:spPr>
          <a:xfrm>
            <a:off x="1058863" y="5303610"/>
            <a:ext cx="9391888" cy="614363"/>
          </a:xfrm>
        </p:spPr>
        <p:txBody>
          <a:bodyPr>
            <a:normAutofit/>
          </a:bodyPr>
          <a:lstStyle>
            <a:lvl1pPr marL="0" indent="0">
              <a:buNone/>
              <a:defRPr sz="1600">
                <a:solidFill>
                  <a:schemeClr val="bg2">
                    <a:lumMod val="75000"/>
                  </a:schemeClr>
                </a:solidFill>
              </a:defRPr>
            </a:lvl1pPr>
            <a:lvl2pPr marL="324000" indent="0">
              <a:buNone/>
              <a:defRPr/>
            </a:lvl2pPr>
          </a:lstStyle>
          <a:p>
            <a:pPr lvl="0"/>
            <a:r>
              <a:rPr lang="en-US" noProof="0"/>
              <a:t>Edit Master text styles</a:t>
            </a:r>
          </a:p>
        </p:txBody>
      </p:sp>
    </p:spTree>
    <p:extLst>
      <p:ext uri="{BB962C8B-B14F-4D97-AF65-F5344CB8AC3E}">
        <p14:creationId xmlns:p14="http://schemas.microsoft.com/office/powerpoint/2010/main" val="21305299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a:xfrm>
            <a:off x="7605953" y="6423916"/>
            <a:ext cx="2844799" cy="365125"/>
          </a:xfrm>
        </p:spPr>
        <p:txBody>
          <a:bodyPr/>
          <a:lstStyle/>
          <a:p>
            <a:fld id="{AE95AE94-03D1-4FC2-903C-8511BF4E0409}" type="datetime1">
              <a:rPr lang="en-US" smtClean="0"/>
              <a:t>2/24/2026</a:t>
            </a:fld>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a:xfrm>
            <a:off x="10795363" y="6423916"/>
            <a:ext cx="1052511" cy="365125"/>
          </a:xfrm>
        </p:spPr>
        <p:txBody>
          <a:bodyPr/>
          <a:lstStyle/>
          <a:p>
            <a:fld id="{3A98EE3D-8CD1-4C3F-BD1C-C98C9596463C}" type="slidenum">
              <a:rPr lang="en-US" smtClean="0"/>
              <a:t>‹#›</a:t>
            </a:fld>
            <a:endParaRPr lang="en-US" dirty="0"/>
          </a:p>
        </p:txBody>
      </p:sp>
      <p:sp>
        <p:nvSpPr>
          <p:cNvPr id="11" name="Footer Placeholder 5">
            <a:extLst>
              <a:ext uri="{FF2B5EF4-FFF2-40B4-BE49-F238E27FC236}">
                <a16:creationId xmlns:a16="http://schemas.microsoft.com/office/drawing/2014/main" id="{CAD31966-421C-41DC-9B46-21B1CD73A77E}"/>
              </a:ext>
            </a:extLst>
          </p:cNvPr>
          <p:cNvSpPr>
            <a:spLocks noGrp="1"/>
          </p:cNvSpPr>
          <p:nvPr>
            <p:ph type="ftr" sz="quarter" idx="11"/>
          </p:nvPr>
        </p:nvSpPr>
        <p:spPr>
          <a:xfrm>
            <a:off x="355102" y="6423916"/>
            <a:ext cx="6818263" cy="365125"/>
          </a:xfrm>
        </p:spPr>
        <p:txBody>
          <a:bodyPr/>
          <a:lstStyle/>
          <a:p>
            <a:pPr algn="l"/>
            <a:r>
              <a:rPr lang="en-US" dirty="0"/>
              <a:t>Teach a Course</a:t>
            </a:r>
          </a:p>
        </p:txBody>
      </p:sp>
      <p:sp>
        <p:nvSpPr>
          <p:cNvPr id="12" name="Rectangle 11">
            <a:extLst>
              <a:ext uri="{FF2B5EF4-FFF2-40B4-BE49-F238E27FC236}">
                <a16:creationId xmlns:a16="http://schemas.microsoft.com/office/drawing/2014/main" id="{AF9102ED-C049-4F62-A2D8-58981A0621E3}"/>
              </a:ext>
            </a:extLst>
          </p:cNvPr>
          <p:cNvSpPr>
            <a:spLocks noChangeAspect="1"/>
          </p:cNvSpPr>
          <p:nvPr userDrawn="1"/>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CF5F73D5-EFB4-4DAE-8CBA-1128F10DF1B2}"/>
              </a:ext>
            </a:extLst>
          </p:cNvPr>
          <p:cNvSpPr>
            <a:spLocks noGrp="1"/>
          </p:cNvSpPr>
          <p:nvPr>
            <p:ph type="title"/>
          </p:nvPr>
        </p:nvSpPr>
        <p:spPr>
          <a:xfrm>
            <a:off x="581193" y="729658"/>
            <a:ext cx="11029616" cy="988332"/>
          </a:xfrm>
        </p:spPr>
        <p:txBody>
          <a:bodyPr/>
          <a:lstStyle>
            <a:lvl1pPr>
              <a:defRPr>
                <a:solidFill>
                  <a:schemeClr val="bg1"/>
                </a:solidFill>
              </a:defRPr>
            </a:lvl1p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2B92446D-E0AD-4899-86E1-DFBB50D92144}"/>
              </a:ext>
            </a:extLst>
          </p:cNvPr>
          <p:cNvSpPr>
            <a:spLocks noGrp="1"/>
          </p:cNvSpPr>
          <p:nvPr>
            <p:ph sz="half" idx="1"/>
          </p:nvPr>
        </p:nvSpPr>
        <p:spPr>
          <a:xfrm>
            <a:off x="581194" y="2228004"/>
            <a:ext cx="5422391"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
            <a:extLst>
              <a:ext uri="{FF2B5EF4-FFF2-40B4-BE49-F238E27FC236}">
                <a16:creationId xmlns:a16="http://schemas.microsoft.com/office/drawing/2014/main" id="{9BF0768A-BCD3-4064-8FE0-C439326F00DD}"/>
              </a:ext>
            </a:extLst>
          </p:cNvPr>
          <p:cNvSpPr>
            <a:spLocks noGrp="1"/>
          </p:cNvSpPr>
          <p:nvPr>
            <p:ph sz="half" idx="2"/>
          </p:nvPr>
        </p:nvSpPr>
        <p:spPr>
          <a:xfrm>
            <a:off x="6188417" y="2228004"/>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62278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Half Image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1721699" y="3735624"/>
            <a:ext cx="5013960" cy="2408917"/>
          </a:xfrm>
        </p:spPr>
        <p:txBody>
          <a:bodyPr lIns="91440" anchor="t">
            <a:normAutofit/>
          </a:bodyPr>
          <a:lstStyle>
            <a:lvl1pPr>
              <a:lnSpc>
                <a:spcPct val="100000"/>
              </a:lnSpc>
              <a:defRPr sz="3000" b="0">
                <a:latin typeface="+mj-lt"/>
              </a:defRPr>
            </a:lvl1pPr>
          </a:lstStyle>
          <a:p>
            <a:r>
              <a:rPr lang="en-US" noProof="0"/>
              <a:t>Click to edit Master title style</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2" y="112978"/>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Text Placeholder 16">
            <a:extLst>
              <a:ext uri="{FF2B5EF4-FFF2-40B4-BE49-F238E27FC236}">
                <a16:creationId xmlns:a16="http://schemas.microsoft.com/office/drawing/2014/main" id="{38376498-C218-4EDB-8416-A59802EF2018}"/>
              </a:ext>
              <a:ext uri="{C183D7F6-B498-43B3-948B-1728B52AA6E4}">
                <adec:decorative xmlns:adec="http://schemas.microsoft.com/office/drawing/2017/decorative" val="1"/>
              </a:ext>
            </a:extLst>
          </p:cNvPr>
          <p:cNvSpPr>
            <a:spLocks noGrp="1"/>
          </p:cNvSpPr>
          <p:nvPr>
            <p:ph type="body" sz="quarter" idx="20" hasCustomPrompt="1"/>
          </p:nvPr>
        </p:nvSpPr>
        <p:spPr>
          <a:xfrm>
            <a:off x="7239001" y="1981199"/>
            <a:ext cx="4389543" cy="4163339"/>
          </a:xfrm>
          <a:solidFill>
            <a:schemeClr val="bg1"/>
          </a:solidFill>
          <a:ln w="28575">
            <a:solidFill>
              <a:schemeClr val="accent2"/>
            </a:solidFill>
          </a:ln>
          <a:effectLst/>
        </p:spPr>
        <p:txBody>
          <a:bodyPr/>
          <a:lstStyle>
            <a:lvl1pPr marL="0" indent="0">
              <a:buNone/>
              <a:defRPr>
                <a:solidFill>
                  <a:schemeClr val="tx1">
                    <a:alpha val="0"/>
                  </a:schemeClr>
                </a:solidFill>
              </a:defRPr>
            </a:lvl1pPr>
          </a:lstStyle>
          <a:p>
            <a:pPr lvl="0"/>
            <a:r>
              <a:rPr lang="en-US" noProof="0"/>
              <a:t>I</a:t>
            </a:r>
          </a:p>
        </p:txBody>
      </p:sp>
      <p:sp>
        <p:nvSpPr>
          <p:cNvPr id="12" name="Content Placeholder 6">
            <a:extLst>
              <a:ext uri="{FF2B5EF4-FFF2-40B4-BE49-F238E27FC236}">
                <a16:creationId xmlns:a16="http://schemas.microsoft.com/office/drawing/2014/main" id="{E93A96C6-A4F2-43F1-A47D-0D52EF29954B}"/>
              </a:ext>
            </a:extLst>
          </p:cNvPr>
          <p:cNvSpPr>
            <a:spLocks noGrp="1"/>
          </p:cNvSpPr>
          <p:nvPr>
            <p:ph sz="quarter" idx="19" hasCustomPrompt="1"/>
          </p:nvPr>
        </p:nvSpPr>
        <p:spPr>
          <a:xfrm>
            <a:off x="7589520" y="2286000"/>
            <a:ext cx="3688080" cy="3581400"/>
          </a:xfrm>
        </p:spPr>
        <p:txBody>
          <a:bodyPr lIns="91440" rIns="91440">
            <a:normAutofit/>
          </a:bodyPr>
          <a:lstStyle>
            <a:lvl1pPr marL="0" indent="0">
              <a:lnSpc>
                <a:spcPct val="100000"/>
              </a:lnSpc>
              <a:spcBef>
                <a:spcPts val="0"/>
              </a:spcBef>
              <a:spcAft>
                <a:spcPts val="0"/>
              </a:spcAft>
              <a:buNone/>
              <a:defRPr sz="2400">
                <a:solidFill>
                  <a:schemeClr val="accent2"/>
                </a:solidFill>
              </a:defRPr>
            </a:lvl1pPr>
            <a:lvl2pPr>
              <a:defRPr sz="1200"/>
            </a:lvl2pPr>
            <a:lvl3pPr>
              <a:defRPr sz="1050"/>
            </a:lvl3pPr>
            <a:lvl4pPr>
              <a:defRPr sz="900"/>
            </a:lvl4pPr>
            <a:lvl5pPr>
              <a:defRPr sz="900"/>
            </a:lvl5pPr>
          </a:lstStyle>
          <a:p>
            <a:pPr lvl="0"/>
            <a:r>
              <a:rPr lang="en-US" noProof="0"/>
              <a:t>Important Content</a:t>
            </a:r>
          </a:p>
        </p:txBody>
      </p:sp>
      <p:sp>
        <p:nvSpPr>
          <p:cNvPr id="8" name="Picture Placeholder 7">
            <a:extLst>
              <a:ext uri="{FF2B5EF4-FFF2-40B4-BE49-F238E27FC236}">
                <a16:creationId xmlns:a16="http://schemas.microsoft.com/office/drawing/2014/main" id="{1EC81B64-070E-43F3-BCB5-833AB965D638}"/>
              </a:ext>
              <a:ext uri="{C183D7F6-B498-43B3-948B-1728B52AA6E4}">
                <adec:decorative xmlns:adec="http://schemas.microsoft.com/office/drawing/2017/decorative" val="1"/>
              </a:ext>
            </a:extLst>
          </p:cNvPr>
          <p:cNvSpPr>
            <a:spLocks noGrp="1"/>
          </p:cNvSpPr>
          <p:nvPr>
            <p:ph type="pic" sz="quarter" idx="21" hasCustomPrompt="1"/>
          </p:nvPr>
        </p:nvSpPr>
        <p:spPr>
          <a:xfrm>
            <a:off x="548944" y="3717927"/>
            <a:ext cx="914400" cy="930275"/>
          </a:xfrm>
        </p:spPr>
        <p:txBody>
          <a:bodyPr anchor="ctr"/>
          <a:lstStyle>
            <a:lvl1pPr marL="0" indent="0" algn="ctr">
              <a:buNone/>
              <a:defRPr/>
            </a:lvl1pPr>
          </a:lstStyle>
          <a:p>
            <a:r>
              <a:rPr lang="en-US" noProof="0" dirty="0"/>
              <a:t>Icon</a:t>
            </a:r>
          </a:p>
        </p:txBody>
      </p:sp>
      <p:sp>
        <p:nvSpPr>
          <p:cNvPr id="15" name="Slide Number Placeholder 5">
            <a:extLst>
              <a:ext uri="{FF2B5EF4-FFF2-40B4-BE49-F238E27FC236}">
                <a16:creationId xmlns:a16="http://schemas.microsoft.com/office/drawing/2014/main" id="{8D5893EC-1256-429B-9581-379342C2368B}"/>
              </a:ext>
            </a:extLst>
          </p:cNvPr>
          <p:cNvSpPr>
            <a:spLocks noGrp="1"/>
          </p:cNvSpPr>
          <p:nvPr>
            <p:ph type="sldNum" sz="quarter" idx="4"/>
          </p:nvPr>
        </p:nvSpPr>
        <p:spPr>
          <a:xfrm>
            <a:off x="628789"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75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9866859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6FF12-CD69-13D9-5D22-8898884B19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0210C9-BA73-115E-A71A-D3B22E2A0A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A00208-B377-9CEC-A080-63D4457946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8EF615-8DD9-D42E-5B40-520B393DB113}"/>
              </a:ext>
            </a:extLst>
          </p:cNvPr>
          <p:cNvSpPr>
            <a:spLocks noGrp="1"/>
          </p:cNvSpPr>
          <p:nvPr>
            <p:ph type="dt" sz="half" idx="10"/>
          </p:nvPr>
        </p:nvSpPr>
        <p:spPr/>
        <p:txBody>
          <a:bodyPr/>
          <a:lstStyle/>
          <a:p>
            <a:fld id="{AE95AE94-03D1-4FC2-903C-8511BF4E0409}" type="datetime1">
              <a:rPr lang="en-US" smtClean="0"/>
              <a:t>2/24/2026</a:t>
            </a:fld>
            <a:endParaRPr lang="en-US" dirty="0"/>
          </a:p>
        </p:txBody>
      </p:sp>
      <p:sp>
        <p:nvSpPr>
          <p:cNvPr id="6" name="Footer Placeholder 5">
            <a:extLst>
              <a:ext uri="{FF2B5EF4-FFF2-40B4-BE49-F238E27FC236}">
                <a16:creationId xmlns:a16="http://schemas.microsoft.com/office/drawing/2014/main" id="{AF7DA085-B678-FD77-9E08-011643B79F77}"/>
              </a:ext>
            </a:extLst>
          </p:cNvPr>
          <p:cNvSpPr>
            <a:spLocks noGrp="1"/>
          </p:cNvSpPr>
          <p:nvPr>
            <p:ph type="ftr" sz="quarter" idx="11"/>
          </p:nvPr>
        </p:nvSpPr>
        <p:spPr/>
        <p:txBody>
          <a:bodyPr/>
          <a:lstStyle/>
          <a:p>
            <a:pPr algn="l"/>
            <a:r>
              <a:rPr lang="en-US" dirty="0"/>
              <a:t>Teach a Course</a:t>
            </a:r>
          </a:p>
        </p:txBody>
      </p:sp>
      <p:sp>
        <p:nvSpPr>
          <p:cNvPr id="7" name="Slide Number Placeholder 6">
            <a:extLst>
              <a:ext uri="{FF2B5EF4-FFF2-40B4-BE49-F238E27FC236}">
                <a16:creationId xmlns:a16="http://schemas.microsoft.com/office/drawing/2014/main" id="{5ABECD85-B2BF-314B-B19E-98F44FE9081D}"/>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8" name="Rectangle 7">
            <a:extLst>
              <a:ext uri="{FF2B5EF4-FFF2-40B4-BE49-F238E27FC236}">
                <a16:creationId xmlns:a16="http://schemas.microsoft.com/office/drawing/2014/main" id="{C4EC34E9-A54B-92E4-A9DC-F090BFD66A32}"/>
              </a:ext>
            </a:extLst>
          </p:cNvPr>
          <p:cNvSpPr>
            <a:spLocks noChangeAspect="1"/>
          </p:cNvSpPr>
          <p:nvPr userDrawn="1"/>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26843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E3B65-661D-67C4-9D3E-FC3C94944C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9F537A-E639-4D28-D09A-4816D95C38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B58233-7095-3C6C-A4F3-A198F9C0AD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F48A11-FD90-F153-C04D-DDD75954C2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932003-75C6-52F1-CEAE-5812988453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469704-4972-647E-87A7-80A06DB5778B}"/>
              </a:ext>
            </a:extLst>
          </p:cNvPr>
          <p:cNvSpPr>
            <a:spLocks noGrp="1"/>
          </p:cNvSpPr>
          <p:nvPr>
            <p:ph type="dt" sz="half" idx="10"/>
          </p:nvPr>
        </p:nvSpPr>
        <p:spPr/>
        <p:txBody>
          <a:bodyPr/>
          <a:lstStyle/>
          <a:p>
            <a:fld id="{91CD4B7E-D172-41E4-BE36-64B5A7E393CD}" type="datetimeFigureOut">
              <a:rPr lang="en-US" noProof="0" smtClean="0"/>
              <a:t>2/24/2026</a:t>
            </a:fld>
            <a:endParaRPr lang="en-US" noProof="0" dirty="0"/>
          </a:p>
        </p:txBody>
      </p:sp>
      <p:sp>
        <p:nvSpPr>
          <p:cNvPr id="8" name="Footer Placeholder 7">
            <a:extLst>
              <a:ext uri="{FF2B5EF4-FFF2-40B4-BE49-F238E27FC236}">
                <a16:creationId xmlns:a16="http://schemas.microsoft.com/office/drawing/2014/main" id="{70E4B282-04AD-152F-2F1C-64F0022C098D}"/>
              </a:ext>
            </a:extLst>
          </p:cNvPr>
          <p:cNvSpPr>
            <a:spLocks noGrp="1"/>
          </p:cNvSpPr>
          <p:nvPr>
            <p:ph type="ftr" sz="quarter" idx="11"/>
          </p:nvPr>
        </p:nvSpPr>
        <p:spPr/>
        <p:txBody>
          <a:bodyPr/>
          <a:lstStyle/>
          <a:p>
            <a:pPr algn="l"/>
            <a:r>
              <a:rPr lang="en-US" noProof="0" dirty="0"/>
              <a:t>Teach a Course</a:t>
            </a:r>
          </a:p>
        </p:txBody>
      </p:sp>
      <p:sp>
        <p:nvSpPr>
          <p:cNvPr id="9" name="Slide Number Placeholder 8">
            <a:extLst>
              <a:ext uri="{FF2B5EF4-FFF2-40B4-BE49-F238E27FC236}">
                <a16:creationId xmlns:a16="http://schemas.microsoft.com/office/drawing/2014/main" id="{DC96E224-4DE9-C82F-CFD7-818CA7D4DDA9}"/>
              </a:ext>
            </a:extLst>
          </p:cNvPr>
          <p:cNvSpPr>
            <a:spLocks noGrp="1"/>
          </p:cNvSpPr>
          <p:nvPr>
            <p:ph type="sldNum" sz="quarter" idx="12"/>
          </p:nvPr>
        </p:nvSpPr>
        <p:spPr/>
        <p:txBody>
          <a:bodyPr/>
          <a:lstStyle/>
          <a:p>
            <a:fld id="{F603CDE5-C1D8-4EDD-870F-A498BAFA520F}" type="slidenum">
              <a:rPr lang="en-US" noProof="0" smtClean="0"/>
              <a:t>‹#›</a:t>
            </a:fld>
            <a:endParaRPr lang="en-US" noProof="0" dirty="0"/>
          </a:p>
        </p:txBody>
      </p:sp>
      <p:sp>
        <p:nvSpPr>
          <p:cNvPr id="10" name="Rectangle 9">
            <a:extLst>
              <a:ext uri="{FF2B5EF4-FFF2-40B4-BE49-F238E27FC236}">
                <a16:creationId xmlns:a16="http://schemas.microsoft.com/office/drawing/2014/main" id="{E35FF327-F5D2-B142-EB59-37E00BB2C2F8}"/>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52895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054C3-AD84-A49E-5D79-8E3AA560A1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15E082-32B1-6421-DDB2-9287E1A446AB}"/>
              </a:ext>
            </a:extLst>
          </p:cNvPr>
          <p:cNvSpPr>
            <a:spLocks noGrp="1"/>
          </p:cNvSpPr>
          <p:nvPr>
            <p:ph type="dt" sz="half" idx="10"/>
          </p:nvPr>
        </p:nvSpPr>
        <p:spPr/>
        <p:txBody>
          <a:bodyPr/>
          <a:lstStyle/>
          <a:p>
            <a:fld id="{91CD4B7E-D172-41E4-BE36-64B5A7E393CD}" type="datetimeFigureOut">
              <a:rPr lang="en-US" noProof="0" smtClean="0"/>
              <a:t>2/24/2026</a:t>
            </a:fld>
            <a:endParaRPr lang="en-US" noProof="0" dirty="0"/>
          </a:p>
        </p:txBody>
      </p:sp>
      <p:sp>
        <p:nvSpPr>
          <p:cNvPr id="4" name="Footer Placeholder 3">
            <a:extLst>
              <a:ext uri="{FF2B5EF4-FFF2-40B4-BE49-F238E27FC236}">
                <a16:creationId xmlns:a16="http://schemas.microsoft.com/office/drawing/2014/main" id="{AE6A6825-AE33-0614-627F-270F4389AC78}"/>
              </a:ext>
            </a:extLst>
          </p:cNvPr>
          <p:cNvSpPr>
            <a:spLocks noGrp="1"/>
          </p:cNvSpPr>
          <p:nvPr>
            <p:ph type="ftr" sz="quarter" idx="11"/>
          </p:nvPr>
        </p:nvSpPr>
        <p:spPr/>
        <p:txBody>
          <a:bodyPr/>
          <a:lstStyle/>
          <a:p>
            <a:pPr algn="l"/>
            <a:r>
              <a:rPr lang="en-US" noProof="0" dirty="0"/>
              <a:t>Teach a Course</a:t>
            </a:r>
          </a:p>
        </p:txBody>
      </p:sp>
      <p:sp>
        <p:nvSpPr>
          <p:cNvPr id="5" name="Slide Number Placeholder 4">
            <a:extLst>
              <a:ext uri="{FF2B5EF4-FFF2-40B4-BE49-F238E27FC236}">
                <a16:creationId xmlns:a16="http://schemas.microsoft.com/office/drawing/2014/main" id="{80EEB670-53F2-51EC-CA78-5A7EFF240A2E}"/>
              </a:ext>
            </a:extLst>
          </p:cNvPr>
          <p:cNvSpPr>
            <a:spLocks noGrp="1"/>
          </p:cNvSpPr>
          <p:nvPr>
            <p:ph type="sldNum" sz="quarter" idx="12"/>
          </p:nvPr>
        </p:nvSpPr>
        <p:spPr/>
        <p:txBody>
          <a:bodyPr/>
          <a:lstStyle/>
          <a:p>
            <a:fld id="{F603CDE5-C1D8-4EDD-870F-A498BAFA520F}" type="slidenum">
              <a:rPr lang="en-US" noProof="0" smtClean="0"/>
              <a:t>‹#›</a:t>
            </a:fld>
            <a:endParaRPr lang="en-US" noProof="0" dirty="0"/>
          </a:p>
        </p:txBody>
      </p:sp>
      <p:sp>
        <p:nvSpPr>
          <p:cNvPr id="6" name="Rectangle 5">
            <a:extLst>
              <a:ext uri="{FF2B5EF4-FFF2-40B4-BE49-F238E27FC236}">
                <a16:creationId xmlns:a16="http://schemas.microsoft.com/office/drawing/2014/main" id="{1ADF09B2-0A39-9BB2-226E-C8F4DCF49353}"/>
              </a:ext>
            </a:extLst>
          </p:cNvPr>
          <p:cNvSpPr>
            <a:spLocks noChangeAspect="1"/>
          </p:cNvSpPr>
          <p:nvPr userDrawn="1"/>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68524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A23140-9385-437B-8A55-7649CCDA1F73}"/>
              </a:ext>
            </a:extLst>
          </p:cNvPr>
          <p:cNvSpPr>
            <a:spLocks noGrp="1"/>
          </p:cNvSpPr>
          <p:nvPr>
            <p:ph type="dt" sz="half" idx="10"/>
          </p:nvPr>
        </p:nvSpPr>
        <p:spPr/>
        <p:txBody>
          <a:bodyPr/>
          <a:lstStyle/>
          <a:p>
            <a:fld id="{91CD4B7E-D172-41E4-BE36-64B5A7E393CD}" type="datetimeFigureOut">
              <a:rPr lang="en-US" noProof="0" smtClean="0"/>
              <a:t>2/24/2026</a:t>
            </a:fld>
            <a:endParaRPr lang="en-US" noProof="0" dirty="0"/>
          </a:p>
        </p:txBody>
      </p:sp>
      <p:sp>
        <p:nvSpPr>
          <p:cNvPr id="3" name="Footer Placeholder 2">
            <a:extLst>
              <a:ext uri="{FF2B5EF4-FFF2-40B4-BE49-F238E27FC236}">
                <a16:creationId xmlns:a16="http://schemas.microsoft.com/office/drawing/2014/main" id="{D51BC5C0-18D3-1A7A-7706-77464F596650}"/>
              </a:ext>
            </a:extLst>
          </p:cNvPr>
          <p:cNvSpPr>
            <a:spLocks noGrp="1"/>
          </p:cNvSpPr>
          <p:nvPr>
            <p:ph type="ftr" sz="quarter" idx="11"/>
          </p:nvPr>
        </p:nvSpPr>
        <p:spPr/>
        <p:txBody>
          <a:bodyPr/>
          <a:lstStyle/>
          <a:p>
            <a:pPr algn="l"/>
            <a:r>
              <a:rPr lang="en-US" noProof="0" dirty="0"/>
              <a:t>Teach a Course</a:t>
            </a:r>
          </a:p>
        </p:txBody>
      </p:sp>
      <p:sp>
        <p:nvSpPr>
          <p:cNvPr id="4" name="Slide Number Placeholder 3">
            <a:extLst>
              <a:ext uri="{FF2B5EF4-FFF2-40B4-BE49-F238E27FC236}">
                <a16:creationId xmlns:a16="http://schemas.microsoft.com/office/drawing/2014/main" id="{F991097A-227E-235F-8DA1-E2712E6EF587}"/>
              </a:ext>
            </a:extLst>
          </p:cNvPr>
          <p:cNvSpPr>
            <a:spLocks noGrp="1"/>
          </p:cNvSpPr>
          <p:nvPr>
            <p:ph type="sldNum" sz="quarter" idx="12"/>
          </p:nvPr>
        </p:nvSpPr>
        <p:spPr/>
        <p:txBody>
          <a:bodyPr/>
          <a:lstStyle/>
          <a:p>
            <a:fld id="{F603CDE5-C1D8-4EDD-870F-A498BAFA520F}" type="slidenum">
              <a:rPr lang="en-US" noProof="0" smtClean="0"/>
              <a:t>‹#›</a:t>
            </a:fld>
            <a:endParaRPr lang="en-US" noProof="0" dirty="0"/>
          </a:p>
        </p:txBody>
      </p:sp>
    </p:spTree>
    <p:extLst>
      <p:ext uri="{BB962C8B-B14F-4D97-AF65-F5344CB8AC3E}">
        <p14:creationId xmlns:p14="http://schemas.microsoft.com/office/powerpoint/2010/main" val="334728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94DA8-64BE-FD6A-E1BF-B7BA54AF3A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4C4AF6-E6AC-E24E-3BCA-0EC663A72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C39641-1495-B4A8-7901-7536D7BB7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E9D66A-C712-46BD-0009-8133B1AFF865}"/>
              </a:ext>
            </a:extLst>
          </p:cNvPr>
          <p:cNvSpPr>
            <a:spLocks noGrp="1"/>
          </p:cNvSpPr>
          <p:nvPr>
            <p:ph type="dt" sz="half" idx="10"/>
          </p:nvPr>
        </p:nvSpPr>
        <p:spPr/>
        <p:txBody>
          <a:bodyPr/>
          <a:lstStyle/>
          <a:p>
            <a:fld id="{91CD4B7E-D172-41E4-BE36-64B5A7E393CD}" type="datetimeFigureOut">
              <a:rPr lang="en-US" noProof="0" smtClean="0"/>
              <a:t>2/24/2026</a:t>
            </a:fld>
            <a:endParaRPr lang="en-US" noProof="0" dirty="0"/>
          </a:p>
        </p:txBody>
      </p:sp>
      <p:sp>
        <p:nvSpPr>
          <p:cNvPr id="6" name="Footer Placeholder 5">
            <a:extLst>
              <a:ext uri="{FF2B5EF4-FFF2-40B4-BE49-F238E27FC236}">
                <a16:creationId xmlns:a16="http://schemas.microsoft.com/office/drawing/2014/main" id="{8C2F7C33-FD72-48D5-22ED-44C973FC5477}"/>
              </a:ext>
            </a:extLst>
          </p:cNvPr>
          <p:cNvSpPr>
            <a:spLocks noGrp="1"/>
          </p:cNvSpPr>
          <p:nvPr>
            <p:ph type="ftr" sz="quarter" idx="11"/>
          </p:nvPr>
        </p:nvSpPr>
        <p:spPr/>
        <p:txBody>
          <a:bodyPr/>
          <a:lstStyle/>
          <a:p>
            <a:pPr algn="l"/>
            <a:r>
              <a:rPr lang="en-US" noProof="0" dirty="0"/>
              <a:t>Teach a Course</a:t>
            </a:r>
          </a:p>
        </p:txBody>
      </p:sp>
      <p:sp>
        <p:nvSpPr>
          <p:cNvPr id="7" name="Slide Number Placeholder 6">
            <a:extLst>
              <a:ext uri="{FF2B5EF4-FFF2-40B4-BE49-F238E27FC236}">
                <a16:creationId xmlns:a16="http://schemas.microsoft.com/office/drawing/2014/main" id="{3CF815FB-C5F9-BAED-C916-23508F05DDFF}"/>
              </a:ext>
            </a:extLst>
          </p:cNvPr>
          <p:cNvSpPr>
            <a:spLocks noGrp="1"/>
          </p:cNvSpPr>
          <p:nvPr>
            <p:ph type="sldNum" sz="quarter" idx="12"/>
          </p:nvPr>
        </p:nvSpPr>
        <p:spPr/>
        <p:txBody>
          <a:bodyPr/>
          <a:lstStyle/>
          <a:p>
            <a:fld id="{F603CDE5-C1D8-4EDD-870F-A498BAFA520F}" type="slidenum">
              <a:rPr lang="en-US" noProof="0" smtClean="0"/>
              <a:t>‹#›</a:t>
            </a:fld>
            <a:endParaRPr lang="en-US" noProof="0" dirty="0"/>
          </a:p>
        </p:txBody>
      </p:sp>
      <p:sp>
        <p:nvSpPr>
          <p:cNvPr id="8" name="Rectangle 7">
            <a:extLst>
              <a:ext uri="{FF2B5EF4-FFF2-40B4-BE49-F238E27FC236}">
                <a16:creationId xmlns:a16="http://schemas.microsoft.com/office/drawing/2014/main" id="{697EE3B5-25CE-598D-2937-1EF39373C2B1}"/>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7796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D7A18-2978-4A1B-569F-27A4E8A12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0E02C2-3EAC-B017-BBA5-412DEBE89C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37B5277-8D8F-C98F-7ABD-F9BCD6BC9E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CD1F4E-B8B0-8C94-D711-CF913B6EF5FC}"/>
              </a:ext>
            </a:extLst>
          </p:cNvPr>
          <p:cNvSpPr>
            <a:spLocks noGrp="1"/>
          </p:cNvSpPr>
          <p:nvPr>
            <p:ph type="dt" sz="half" idx="10"/>
          </p:nvPr>
        </p:nvSpPr>
        <p:spPr/>
        <p:txBody>
          <a:bodyPr/>
          <a:lstStyle/>
          <a:p>
            <a:fld id="{91CD4B7E-D172-41E4-BE36-64B5A7E393CD}" type="datetimeFigureOut">
              <a:rPr lang="en-US" noProof="0" smtClean="0"/>
              <a:t>2/24/2026</a:t>
            </a:fld>
            <a:endParaRPr lang="en-US" noProof="0" dirty="0"/>
          </a:p>
        </p:txBody>
      </p:sp>
      <p:sp>
        <p:nvSpPr>
          <p:cNvPr id="6" name="Footer Placeholder 5">
            <a:extLst>
              <a:ext uri="{FF2B5EF4-FFF2-40B4-BE49-F238E27FC236}">
                <a16:creationId xmlns:a16="http://schemas.microsoft.com/office/drawing/2014/main" id="{9C578D60-870D-2D62-E46D-870016C58BD3}"/>
              </a:ext>
            </a:extLst>
          </p:cNvPr>
          <p:cNvSpPr>
            <a:spLocks noGrp="1"/>
          </p:cNvSpPr>
          <p:nvPr>
            <p:ph type="ftr" sz="quarter" idx="11"/>
          </p:nvPr>
        </p:nvSpPr>
        <p:spPr/>
        <p:txBody>
          <a:bodyPr/>
          <a:lstStyle/>
          <a:p>
            <a:pPr algn="l"/>
            <a:r>
              <a:rPr lang="en-US" noProof="0" dirty="0"/>
              <a:t>Teach a Course</a:t>
            </a:r>
          </a:p>
        </p:txBody>
      </p:sp>
      <p:sp>
        <p:nvSpPr>
          <p:cNvPr id="7" name="Slide Number Placeholder 6">
            <a:extLst>
              <a:ext uri="{FF2B5EF4-FFF2-40B4-BE49-F238E27FC236}">
                <a16:creationId xmlns:a16="http://schemas.microsoft.com/office/drawing/2014/main" id="{DACF6CDF-4338-B7ED-DE0A-2F348CAD81D6}"/>
              </a:ext>
            </a:extLst>
          </p:cNvPr>
          <p:cNvSpPr>
            <a:spLocks noGrp="1"/>
          </p:cNvSpPr>
          <p:nvPr>
            <p:ph type="sldNum" sz="quarter" idx="12"/>
          </p:nvPr>
        </p:nvSpPr>
        <p:spPr/>
        <p:txBody>
          <a:bodyPr/>
          <a:lstStyle/>
          <a:p>
            <a:fld id="{F603CDE5-C1D8-4EDD-870F-A498BAFA520F}" type="slidenum">
              <a:rPr lang="en-US" noProof="0" smtClean="0"/>
              <a:t>‹#›</a:t>
            </a:fld>
            <a:endParaRPr lang="en-US" noProof="0" dirty="0"/>
          </a:p>
        </p:txBody>
      </p:sp>
    </p:spTree>
    <p:extLst>
      <p:ext uri="{BB962C8B-B14F-4D97-AF65-F5344CB8AC3E}">
        <p14:creationId xmlns:p14="http://schemas.microsoft.com/office/powerpoint/2010/main" val="659654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BB192-BCEE-0177-253B-B565841C71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423AB4-673C-6320-581F-D800A4C1BF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F5796D-BF6E-BE94-CD01-D53DEFF98D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7F1CA9-BED2-4756-8AEF-E0F68B0488B6}" type="datetime1">
              <a:rPr lang="en-US" smtClean="0"/>
              <a:pPr/>
              <a:t>2/24/2026</a:t>
            </a:fld>
            <a:endParaRPr lang="en-US" dirty="0"/>
          </a:p>
        </p:txBody>
      </p:sp>
      <p:sp>
        <p:nvSpPr>
          <p:cNvPr id="5" name="Footer Placeholder 4">
            <a:extLst>
              <a:ext uri="{FF2B5EF4-FFF2-40B4-BE49-F238E27FC236}">
                <a16:creationId xmlns:a16="http://schemas.microsoft.com/office/drawing/2014/main" id="{D6E726B9-8E16-C97D-553A-B062F02A7F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Teach a Course</a:t>
            </a:r>
          </a:p>
        </p:txBody>
      </p:sp>
      <p:sp>
        <p:nvSpPr>
          <p:cNvPr id="6" name="Slide Number Placeholder 5">
            <a:extLst>
              <a:ext uri="{FF2B5EF4-FFF2-40B4-BE49-F238E27FC236}">
                <a16:creationId xmlns:a16="http://schemas.microsoft.com/office/drawing/2014/main" id="{3F41D0C4-3DD7-BEAB-9E4B-35D0372F3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089103805"/>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 id="2147484065" r:id="rId12"/>
    <p:sldLayoutId id="2147484066" r:id="rId13"/>
    <p:sldLayoutId id="2147484067" r:id="rId14"/>
    <p:sldLayoutId id="2147484069" r:id="rId15"/>
    <p:sldLayoutId id="2147484074" r:id="rId16"/>
    <p:sldLayoutId id="2147484075" r:id="rId17"/>
    <p:sldLayoutId id="2147484076" r:id="rId18"/>
    <p:sldLayoutId id="2147484077" r:id="rId19"/>
    <p:sldLayoutId id="2147484078" r:id="rId20"/>
    <p:sldLayoutId id="2147484079" r:id="rId21"/>
    <p:sldLayoutId id="2147484081" r:id="rId22"/>
    <p:sldLayoutId id="2147484082" r:id="rId23"/>
    <p:sldLayoutId id="2147484083" r:id="rId24"/>
    <p:sldLayoutId id="2147483728" r:id="rId25"/>
    <p:sldLayoutId id="2147483734" r:id="rId26"/>
    <p:sldLayoutId id="2147483735" r:id="rId27"/>
    <p:sldLayoutId id="2147483737" r:id="rId28"/>
    <p:sldLayoutId id="2147483738" r:id="rId29"/>
    <p:sldLayoutId id="2147483740" r:id="rId30"/>
    <p:sldLayoutId id="2147483742" r:id="rId31"/>
    <p:sldLayoutId id="2147483744" r:id="rId32"/>
    <p:sldLayoutId id="2147483767" r:id="rId33"/>
    <p:sldLayoutId id="2147484085" r:id="rId3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7.emf"/><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3.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50.jpe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51.jpg"/><Relationship Id="rId4" Type="http://schemas.openxmlformats.org/officeDocument/2006/relationships/image" Target="../media/image50.jpeg"/></Relationships>
</file>

<file path=ppt/slides/_rels/slide4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3.xml"/><Relationship Id="rId1" Type="http://schemas.openxmlformats.org/officeDocument/2006/relationships/slideLayout" Target="../slideLayouts/slideLayout20.xml"/><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bin"/><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5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54.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65.jpg"/><Relationship Id="rId7" Type="http://schemas.openxmlformats.org/officeDocument/2006/relationships/image" Target="../media/image67.jpg"/><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openxmlformats.org/officeDocument/2006/relationships/image" Target="../media/image66.jpg"/><Relationship Id="rId5" Type="http://schemas.openxmlformats.org/officeDocument/2006/relationships/image" Target="../media/image38.jpg"/><Relationship Id="rId4" Type="http://schemas.openxmlformats.org/officeDocument/2006/relationships/image" Target="../media/image30.jpg"/><Relationship Id="rId9" Type="http://schemas.openxmlformats.org/officeDocument/2006/relationships/image" Target="../media/image69.png"/></Relationships>
</file>

<file path=ppt/slides/_rels/slide55.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70.jpg"/><Relationship Id="rId7" Type="http://schemas.openxmlformats.org/officeDocument/2006/relationships/image" Target="../media/image74.jp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5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57.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9.jpg"/><Relationship Id="rId7" Type="http://schemas.openxmlformats.org/officeDocument/2006/relationships/image" Target="../media/image81.jpeg"/><Relationship Id="rId2" Type="http://schemas.openxmlformats.org/officeDocument/2006/relationships/notesSlide" Target="../notesSlides/notesSlide30.xml"/><Relationship Id="rId1" Type="http://schemas.openxmlformats.org/officeDocument/2006/relationships/slideLayout" Target="../slideLayouts/slideLayout23.xml"/><Relationship Id="rId6" Type="http://schemas.openxmlformats.org/officeDocument/2006/relationships/hyperlink" Target="mailto:vjwatson@starkcountyohio.gov" TargetMode="External"/><Relationship Id="rId5" Type="http://schemas.openxmlformats.org/officeDocument/2006/relationships/image" Target="../media/image14.wmf"/><Relationship Id="rId4" Type="http://schemas.openxmlformats.org/officeDocument/2006/relationships/image" Target="../media/image80.jpg"/><Relationship Id="rId9" Type="http://schemas.openxmlformats.org/officeDocument/2006/relationships/image" Target="http://photos.mycapture.com/CREP/REMOTES/23484263E.jp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s://www.justice.gov/opa/file/912366/download" TargetMode="External"/><Relationship Id="rId1" Type="http://schemas.openxmlformats.org/officeDocument/2006/relationships/slideLayout" Target="../slideLayouts/slideLayout22.xml"/><Relationship Id="rId4" Type="http://schemas.openxmlformats.org/officeDocument/2006/relationships/image" Target="../media/image84.jpeg"/></Relationships>
</file>

<file path=ppt/slides/_rels/slide59.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hyperlink" Target="https://www.justice.gov/crt/joint-statement-department-justice-and-department-housing-and-urban-development" TargetMode="External"/><Relationship Id="rId7" Type="http://schemas.openxmlformats.org/officeDocument/2006/relationships/image" Target="../media/image83.jpeg"/><Relationship Id="rId2" Type="http://schemas.openxmlformats.org/officeDocument/2006/relationships/image" Target="../media/image85.jpeg"/><Relationship Id="rId1" Type="http://schemas.openxmlformats.org/officeDocument/2006/relationships/slideLayout" Target="../slideLayouts/slideLayout7.xml"/><Relationship Id="rId6" Type="http://schemas.openxmlformats.org/officeDocument/2006/relationships/hyperlink" Target="https://www.hud.gov/sites/documents/JOINTSTATEMENT.PDF" TargetMode="External"/><Relationship Id="rId5" Type="http://schemas.openxmlformats.org/officeDocument/2006/relationships/hyperlink" Target="https://www.hud.gov/sites/documents/reasonable_modifications_mar08.pdf" TargetMode="External"/><Relationship Id="rId4" Type="http://schemas.openxmlformats.org/officeDocument/2006/relationships/hyperlink" Target="https://www.hud.gov/sites/documents/huddojstatement.pdf" TargetMode="External"/><Relationship Id="rId9" Type="http://schemas.openxmlformats.org/officeDocument/2006/relationships/image" Target="../media/image14.wmf"/></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D2B56-B6DB-05E5-ACF0-FCA48D1A78DC}"/>
            </a:ext>
          </a:extLst>
        </p:cNvPr>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6463EA33-81F0-339C-CF54-EA1EDF25B8CD}"/>
              </a:ext>
            </a:extLst>
          </p:cNvPr>
          <p:cNvPicPr>
            <a:picLocks noGrp="1" noChangeAspect="1"/>
          </p:cNvPicPr>
          <p:nvPr>
            <p:ph type="pic" sz="quarter" idx="10"/>
          </p:nvPr>
        </p:nvPicPr>
        <p:blipFill>
          <a:blip r:embed="rId2"/>
          <a:srcRect l="25254" r="25254"/>
          <a:stretch>
            <a:fillRect/>
          </a:stretch>
        </p:blipFill>
        <p:spPr>
          <a:xfrm>
            <a:off x="561867" y="1"/>
            <a:ext cx="6034088" cy="6857999"/>
          </a:xfrm>
        </p:spPr>
      </p:pic>
      <p:sp>
        <p:nvSpPr>
          <p:cNvPr id="16" name="Title 2">
            <a:extLst>
              <a:ext uri="{FF2B5EF4-FFF2-40B4-BE49-F238E27FC236}">
                <a16:creationId xmlns:a16="http://schemas.microsoft.com/office/drawing/2014/main" id="{B47FA664-DD59-3536-E27D-1D7E2498D64C}"/>
              </a:ext>
            </a:extLst>
          </p:cNvPr>
          <p:cNvSpPr txBox="1">
            <a:spLocks/>
          </p:cNvSpPr>
          <p:nvPr/>
        </p:nvSpPr>
        <p:spPr>
          <a:xfrm>
            <a:off x="7911808" y="6101689"/>
            <a:ext cx="3980155" cy="863562"/>
          </a:xfrm>
          <a:prstGeom prst="rect">
            <a:avLst/>
          </a:prstGeom>
        </p:spPr>
        <p:txBody>
          <a:bodyPr vert="horz" lIns="91440" tIns="45720" rIns="91440" bIns="45720" rtlCol="0" anchor="b">
            <a:noAutofit/>
          </a:bodyPr>
          <a:lstStyle>
            <a:lvl1pPr algn="l" defTabSz="914377" rtl="0" eaLnBrk="1" latinLnBrk="0" hangingPunct="1">
              <a:lnSpc>
                <a:spcPct val="90000"/>
              </a:lnSpc>
              <a:spcBef>
                <a:spcPct val="0"/>
              </a:spcBef>
              <a:buNone/>
              <a:defRPr lang="en-GB" sz="4600" b="1" kern="1200" spc="-151">
                <a:solidFill>
                  <a:schemeClr val="accent2"/>
                </a:solidFill>
                <a:latin typeface="+mj-lt"/>
                <a:ea typeface="+mj-ea"/>
                <a:cs typeface="+mj-cs"/>
              </a:defRPr>
            </a:lvl1pPr>
          </a:lstStyle>
          <a:p>
            <a:pPr algn="r"/>
            <a:r>
              <a:rPr lang="en-US" sz="1400" b="0" spc="0" dirty="0">
                <a:solidFill>
                  <a:srgbClr val="FFC000"/>
                </a:solidFill>
                <a:latin typeface="Baskerville Old Face" panose="02020602080505020303" pitchFamily="18" charset="0"/>
                <a:cs typeface="Andalus" panose="02020603050405020304"/>
              </a:rPr>
              <a:t>Presented by</a:t>
            </a:r>
            <a:br>
              <a:rPr lang="en-US" sz="1400" b="0" spc="0" dirty="0">
                <a:solidFill>
                  <a:srgbClr val="FFC000"/>
                </a:solidFill>
                <a:latin typeface="Baskerville Old Face" panose="02020602080505020303" pitchFamily="18" charset="0"/>
                <a:cs typeface="Andalus" panose="02020603050405020304"/>
              </a:rPr>
            </a:br>
            <a:r>
              <a:rPr lang="en-US" sz="1400" i="1" spc="0" dirty="0">
                <a:solidFill>
                  <a:srgbClr val="FFC000"/>
                </a:solidFill>
                <a:latin typeface="Baskerville Old Face" panose="02020602080505020303" pitchFamily="18" charset="0"/>
                <a:cs typeface="Andalus" panose="02020603050405020304"/>
              </a:rPr>
              <a:t>Valerie Watson</a:t>
            </a:r>
            <a:r>
              <a:rPr lang="en-US" sz="1400" b="0" i="1" spc="0" dirty="0">
                <a:solidFill>
                  <a:srgbClr val="FFC000"/>
                </a:solidFill>
                <a:latin typeface="Baskerville Old Face" panose="02020602080505020303" pitchFamily="18" charset="0"/>
                <a:cs typeface="Andalus" panose="02020603050405020304"/>
              </a:rPr>
              <a:t>, </a:t>
            </a:r>
            <a:r>
              <a:rPr lang="en-US" sz="1400" b="0" spc="0" dirty="0">
                <a:solidFill>
                  <a:srgbClr val="FFC000"/>
                </a:solidFill>
                <a:latin typeface="Baskerville Old Face" panose="02020602080505020303" pitchFamily="18" charset="0"/>
                <a:cs typeface="Andalus" panose="02020603050405020304"/>
              </a:rPr>
              <a:t>Fair Housing Manager</a:t>
            </a:r>
            <a:br>
              <a:rPr lang="en-US" sz="1400" b="0" spc="0" dirty="0">
                <a:solidFill>
                  <a:srgbClr val="FFC000"/>
                </a:solidFill>
                <a:latin typeface="Baskerville Old Face" panose="02020602080505020303" pitchFamily="18" charset="0"/>
                <a:cs typeface="Andalus" panose="02020603050405020304"/>
              </a:rPr>
            </a:br>
            <a:r>
              <a:rPr lang="en-US" sz="1400" b="0" spc="0" dirty="0">
                <a:solidFill>
                  <a:srgbClr val="FFC000"/>
                </a:solidFill>
                <a:latin typeface="Baskerville Old Face" panose="02020602080505020303" pitchFamily="18" charset="0"/>
                <a:cs typeface="Andalus" panose="02020603050405020304"/>
              </a:rPr>
              <a:t>Stark County Fair Housing Department</a:t>
            </a:r>
            <a:br>
              <a:rPr lang="en-US" sz="1400" dirty="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8B1A185F-598E-BBAB-E3B5-8051C527AEF8}"/>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1135139">
            <a:off x="2477908" y="863005"/>
            <a:ext cx="1031332" cy="1103435"/>
          </a:xfrm>
          <a:prstGeom prst="rect">
            <a:avLst/>
          </a:prstGeom>
        </p:spPr>
      </p:pic>
      <p:sp>
        <p:nvSpPr>
          <p:cNvPr id="4" name="Rectangle 3">
            <a:extLst>
              <a:ext uri="{FF2B5EF4-FFF2-40B4-BE49-F238E27FC236}">
                <a16:creationId xmlns:a16="http://schemas.microsoft.com/office/drawing/2014/main" id="{E4C36B66-C6B9-91B2-4D8F-A56B94A407D9}"/>
              </a:ext>
            </a:extLst>
          </p:cNvPr>
          <p:cNvSpPr/>
          <p:nvPr/>
        </p:nvSpPr>
        <p:spPr>
          <a:xfrm>
            <a:off x="0" y="0"/>
            <a:ext cx="403426" cy="6858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DFW Community Associations Institute - Meeting/Event Information">
            <a:extLst>
              <a:ext uri="{FF2B5EF4-FFF2-40B4-BE49-F238E27FC236}">
                <a16:creationId xmlns:a16="http://schemas.microsoft.com/office/drawing/2014/main" id="{7174AC6D-3A1D-65FE-8DB6-D8E90803A4FD}"/>
              </a:ext>
            </a:extLst>
          </p:cNvPr>
          <p:cNvPicPr/>
          <p:nvPr/>
        </p:nvPicPr>
        <p:blipFill>
          <a:blip r:embed="rId4">
            <a:extLst>
              <a:ext uri="{BEBA8EAE-BF5A-486C-A8C5-ECC9F3942E4B}">
                <a14:imgProps xmlns:a14="http://schemas.microsoft.com/office/drawing/2010/main">
                  <a14:imgLayer r:embed="rId5">
                    <a14:imgEffect>
                      <a14:backgroundRemoval t="9794" b="99485" l="1682" r="99252">
                        <a14:foregroundMark x1="25047" y1="2062" x2="37757" y2="0"/>
                        <a14:foregroundMark x1="37757" y1="0" x2="38583" y2="3112"/>
                        <a14:foregroundMark x1="45709" y1="20100" x2="45888" y2="20021"/>
                        <a14:foregroundMark x1="77411" y1="20771" x2="83178" y2="21649"/>
                        <a14:foregroundMark x1="75318" y1="20452" x2="77342" y2="20760"/>
                        <a14:foregroundMark x1="83178" y1="21649" x2="99439" y2="49485"/>
                        <a14:foregroundMark x1="99439" y1="49485" x2="98879" y2="99485"/>
                        <a14:foregroundMark x1="1682" y1="39691" x2="6168" y2="58247"/>
                        <a14:foregroundMark x1="17757" y1="89175" x2="17757" y2="89175"/>
                        <a14:foregroundMark x1="66168" y1="84536" x2="66168" y2="84536"/>
                        <a14:foregroundMark x1="64299" y1="85052" x2="64299" y2="85052"/>
                        <a14:foregroundMark x1="78318" y1="94845" x2="78318" y2="94845"/>
                        <a14:backgroundMark x1="35514" y1="10309" x2="54579" y2="12371"/>
                        <a14:backgroundMark x1="54579" y1="12371" x2="74019" y2="9794"/>
                        <a14:backgroundMark x1="74019" y1="9794" x2="77009" y2="10825"/>
                        <a14:backgroundMark x1="36075" y1="7216" x2="46542" y2="12371"/>
                        <a14:backgroundMark x1="46542" y1="12371" x2="56449" y2="11340"/>
                        <a14:backgroundMark x1="56449" y1="11340" x2="66355" y2="14433"/>
                        <a14:backgroundMark x1="66355" y1="14433" x2="76262" y2="12371"/>
                        <a14:backgroundMark x1="76262" y1="12371" x2="37570" y2="10825"/>
                        <a14:backgroundMark x1="37570" y1="10825" x2="46916" y2="15464"/>
                        <a14:backgroundMark x1="46916" y1="15464" x2="66729" y2="13402"/>
                        <a14:backgroundMark x1="66729" y1="13402" x2="76636" y2="14948"/>
                        <a14:backgroundMark x1="76636" y1="14948" x2="75888" y2="10309"/>
                      </a14:backgroundRemoval>
                    </a14:imgEffect>
                  </a14:imgLayer>
                </a14:imgProps>
              </a:ext>
              <a:ext uri="{28A0092B-C50C-407E-A947-70E740481C1C}">
                <a14:useLocalDpi xmlns:a14="http://schemas.microsoft.com/office/drawing/2010/main" val="0"/>
              </a:ext>
            </a:extLst>
          </a:blip>
          <a:srcRect/>
          <a:stretch>
            <a:fillRect/>
          </a:stretch>
        </p:blipFill>
        <p:spPr bwMode="auto">
          <a:xfrm>
            <a:off x="7306218" y="2265613"/>
            <a:ext cx="4323915" cy="1594902"/>
          </a:xfrm>
          <a:prstGeom prst="rect">
            <a:avLst/>
          </a:prstGeom>
          <a:noFill/>
          <a:ln>
            <a:noFill/>
          </a:ln>
        </p:spPr>
      </p:pic>
      <p:sp>
        <p:nvSpPr>
          <p:cNvPr id="11" name="Rectangle 10">
            <a:extLst>
              <a:ext uri="{FF2B5EF4-FFF2-40B4-BE49-F238E27FC236}">
                <a16:creationId xmlns:a16="http://schemas.microsoft.com/office/drawing/2014/main" id="{D5898894-F3AE-725E-107D-5CE0D37F7600}"/>
              </a:ext>
            </a:extLst>
          </p:cNvPr>
          <p:cNvSpPr/>
          <p:nvPr/>
        </p:nvSpPr>
        <p:spPr>
          <a:xfrm>
            <a:off x="8831147" y="2141548"/>
            <a:ext cx="2948243" cy="523220"/>
          </a:xfrm>
          <a:prstGeom prst="rect">
            <a:avLst/>
          </a:prstGeom>
        </p:spPr>
        <p:txBody>
          <a:bodyPr wrap="none">
            <a:spAutoFit/>
          </a:bodyPr>
          <a:lstStyle/>
          <a:p>
            <a:r>
              <a:rPr lang="en-US" sz="2800" b="1" dirty="0">
                <a:solidFill>
                  <a:srgbClr val="FFC000"/>
                </a:solidFill>
                <a:latin typeface="Century Schoolbook" panose="02040604050505020304" pitchFamily="18" charset="0"/>
              </a:rPr>
              <a:t>Governmental</a:t>
            </a:r>
            <a:r>
              <a:rPr lang="en-US" sz="2800" dirty="0">
                <a:solidFill>
                  <a:srgbClr val="FFC000"/>
                </a:solidFill>
                <a:latin typeface="Cooper Black" panose="0208090404030B020404" pitchFamily="18" charset="0"/>
              </a:rPr>
              <a:t> </a:t>
            </a:r>
            <a:endParaRPr lang="en-US" sz="2800" dirty="0">
              <a:solidFill>
                <a:srgbClr val="FFC000"/>
              </a:solidFill>
            </a:endParaRPr>
          </a:p>
        </p:txBody>
      </p:sp>
      <p:sp>
        <p:nvSpPr>
          <p:cNvPr id="17" name="Rectangle 16">
            <a:extLst>
              <a:ext uri="{FF2B5EF4-FFF2-40B4-BE49-F238E27FC236}">
                <a16:creationId xmlns:a16="http://schemas.microsoft.com/office/drawing/2014/main" id="{DBA0A97E-DDB6-9836-B25F-7917155EB617}"/>
              </a:ext>
            </a:extLst>
          </p:cNvPr>
          <p:cNvSpPr/>
          <p:nvPr/>
        </p:nvSpPr>
        <p:spPr>
          <a:xfrm>
            <a:off x="9950043" y="239375"/>
            <a:ext cx="1829347" cy="307777"/>
          </a:xfrm>
          <a:prstGeom prst="rect">
            <a:avLst/>
          </a:prstGeom>
        </p:spPr>
        <p:txBody>
          <a:bodyPr wrap="none">
            <a:spAutoFit/>
          </a:bodyPr>
          <a:lstStyle/>
          <a:p>
            <a:r>
              <a:rPr lang="en-US" sz="1400" b="1" dirty="0">
                <a:solidFill>
                  <a:schemeClr val="bg1"/>
                </a:solidFill>
                <a:latin typeface="Century Schoolbook" panose="02040604050505020304" pitchFamily="18" charset="0"/>
              </a:rPr>
              <a:t>February 28, 2026</a:t>
            </a:r>
          </a:p>
        </p:txBody>
      </p:sp>
      <p:sp>
        <p:nvSpPr>
          <p:cNvPr id="15" name="Title 1">
            <a:extLst>
              <a:ext uri="{FF2B5EF4-FFF2-40B4-BE49-F238E27FC236}">
                <a16:creationId xmlns:a16="http://schemas.microsoft.com/office/drawing/2014/main" id="{C84CE544-0F14-4CD7-C641-0644671B971F}"/>
              </a:ext>
            </a:extLst>
          </p:cNvPr>
          <p:cNvSpPr txBox="1">
            <a:spLocks/>
          </p:cNvSpPr>
          <p:nvPr/>
        </p:nvSpPr>
        <p:spPr>
          <a:xfrm rot="20998144">
            <a:off x="2786533" y="3963667"/>
            <a:ext cx="4656639" cy="2121961"/>
          </a:xfrm>
          <a:prstGeom prst="rect">
            <a:avLst/>
          </a:prstGeom>
        </p:spPr>
        <p:txBody>
          <a:bodyPr vert="horz" lIns="91440" tIns="45720" rIns="91440" bIns="45720" rtlCol="0" anchor="ctr">
            <a:normAutofit fontScale="52500" lnSpcReduction="20000"/>
          </a:bodyPr>
          <a:lst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20000"/>
              </a:lnSpc>
            </a:pPr>
            <a:br>
              <a:rPr lang="en-US" sz="4000" dirty="0">
                <a:solidFill>
                  <a:srgbClr val="FFFFFF"/>
                </a:solidFill>
                <a:latin typeface="Baskerville Old Face" panose="02020602080505020303" pitchFamily="18" charset="0"/>
                <a:cs typeface="Arial" panose="020B0604020202020204" pitchFamily="34" charset="0"/>
              </a:rPr>
            </a:br>
            <a:r>
              <a:rPr lang="en-US" sz="8900" b="1" dirty="0">
                <a:solidFill>
                  <a:srgbClr val="C00000"/>
                </a:solidFill>
                <a:latin typeface="Baskerville Old Face" panose="02020602080505020303" pitchFamily="18" charset="0"/>
                <a:cs typeface="Arial" panose="020B0604020202020204" pitchFamily="34" charset="0"/>
              </a:rPr>
              <a:t>and</a:t>
            </a:r>
          </a:p>
          <a:p>
            <a:pPr algn="ctr">
              <a:lnSpc>
                <a:spcPct val="120000"/>
              </a:lnSpc>
            </a:pPr>
            <a:r>
              <a:rPr lang="en-US" sz="10300" b="1" dirty="0">
                <a:solidFill>
                  <a:srgbClr val="C00000"/>
                </a:solidFill>
                <a:latin typeface="Baskerville Old Face" panose="02020602080505020303" pitchFamily="18" charset="0"/>
                <a:cs typeface="Arial" panose="020B0604020202020204" pitchFamily="34" charset="0"/>
              </a:rPr>
              <a:t>zoning</a:t>
            </a:r>
          </a:p>
        </p:txBody>
      </p:sp>
      <p:cxnSp>
        <p:nvCxnSpPr>
          <p:cNvPr id="7" name="Straight Connector 6">
            <a:extLst>
              <a:ext uri="{FF2B5EF4-FFF2-40B4-BE49-F238E27FC236}">
                <a16:creationId xmlns:a16="http://schemas.microsoft.com/office/drawing/2014/main" id="{EE472267-B15D-3812-D040-0376E14D576F}"/>
              </a:ext>
            </a:extLst>
          </p:cNvPr>
          <p:cNvCxnSpPr/>
          <p:nvPr/>
        </p:nvCxnSpPr>
        <p:spPr>
          <a:xfrm>
            <a:off x="9015336" y="6038490"/>
            <a:ext cx="2743200" cy="0"/>
          </a:xfrm>
          <a:prstGeom prst="line">
            <a:avLst/>
          </a:prstGeom>
          <a:ln w="28575"/>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67BCC0A4-CA66-1CFC-3439-30A399029C49}"/>
              </a:ext>
            </a:extLst>
          </p:cNvPr>
          <p:cNvSpPr txBox="1"/>
          <p:nvPr/>
        </p:nvSpPr>
        <p:spPr>
          <a:xfrm>
            <a:off x="9176747" y="5265437"/>
            <a:ext cx="2552281" cy="646331"/>
          </a:xfrm>
          <a:prstGeom prst="rect">
            <a:avLst/>
          </a:prstGeom>
          <a:noFill/>
        </p:spPr>
        <p:txBody>
          <a:bodyPr wrap="square" rtlCol="0">
            <a:spAutoFit/>
          </a:bodyPr>
          <a:lstStyle/>
          <a:p>
            <a:pPr algn="ctr"/>
            <a:r>
              <a:rPr lang="en-US" dirty="0">
                <a:latin typeface="Amasis MT Pro" panose="02040504050005020304" pitchFamily="18" charset="0"/>
              </a:rPr>
              <a:t>Session Three: </a:t>
            </a:r>
          </a:p>
          <a:p>
            <a:pPr algn="ctr"/>
            <a:r>
              <a:rPr lang="en-US" dirty="0">
                <a:latin typeface="Amasis MT Pro" panose="02040504050005020304" pitchFamily="18" charset="0"/>
              </a:rPr>
              <a:t>1:10 p.m. to 2:00 p.m. </a:t>
            </a:r>
          </a:p>
        </p:txBody>
      </p:sp>
    </p:spTree>
    <p:extLst>
      <p:ext uri="{BB962C8B-B14F-4D97-AF65-F5344CB8AC3E}">
        <p14:creationId xmlns:p14="http://schemas.microsoft.com/office/powerpoint/2010/main" val="556456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descr="C:\Documents and Settings\vjwatson\Local Settings\Temporary Internet Files\Content.IE5\EHAT818J\MPj04230360000[1].jpg">
            <a:extLst>
              <a:ext uri="{FF2B5EF4-FFF2-40B4-BE49-F238E27FC236}">
                <a16:creationId xmlns:a16="http://schemas.microsoft.com/office/drawing/2014/main" id="{41B6A7EE-C73F-4E3F-AB98-7DC9FB46D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501" y="1507972"/>
            <a:ext cx="5572499" cy="535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1866 Civil Rights ACT and its blunders - History Before Us">
            <a:extLst>
              <a:ext uri="{FF2B5EF4-FFF2-40B4-BE49-F238E27FC236}">
                <a16:creationId xmlns:a16="http://schemas.microsoft.com/office/drawing/2014/main" id="{C0DEDB99-8367-4799-9022-B5E0217F55A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9818" y="-52555"/>
            <a:ext cx="4751176" cy="22095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48CFA8-B114-45EC-B5A9-742AA4C310D8}"/>
              </a:ext>
            </a:extLst>
          </p:cNvPr>
          <p:cNvSpPr/>
          <p:nvPr/>
        </p:nvSpPr>
        <p:spPr>
          <a:xfrm>
            <a:off x="4786404" y="679776"/>
            <a:ext cx="500458" cy="523220"/>
          </a:xfrm>
          <a:prstGeom prst="rect">
            <a:avLst/>
          </a:prstGeom>
        </p:spPr>
        <p:txBody>
          <a:bodyPr wrap="none">
            <a:spAutoFit/>
          </a:bodyPr>
          <a:lstStyle/>
          <a:p>
            <a:r>
              <a:rPr lang="en-US" altLang="en-US" sz="2800" dirty="0">
                <a:solidFill>
                  <a:srgbClr val="C00000"/>
                </a:solidFill>
                <a:latin typeface="Book Antiqua" panose="02040602050305030304" pitchFamily="18" charset="0"/>
                <a:cs typeface="Arial" panose="020B0604020202020204" pitchFamily="34" charset="0"/>
              </a:rPr>
              <a:t>of</a:t>
            </a:r>
            <a:endParaRPr lang="en-US" sz="2800" dirty="0">
              <a:solidFill>
                <a:srgbClr val="C00000"/>
              </a:solidFill>
              <a:latin typeface="Book Antiqua" panose="02040602050305030304" pitchFamily="18" charset="0"/>
            </a:endParaRPr>
          </a:p>
        </p:txBody>
      </p:sp>
      <p:sp>
        <p:nvSpPr>
          <p:cNvPr id="6" name="Title 2">
            <a:extLst>
              <a:ext uri="{FF2B5EF4-FFF2-40B4-BE49-F238E27FC236}">
                <a16:creationId xmlns:a16="http://schemas.microsoft.com/office/drawing/2014/main" id="{A63A9596-DD22-4D04-AE21-3B67F9FD16C7}"/>
              </a:ext>
            </a:extLst>
          </p:cNvPr>
          <p:cNvSpPr>
            <a:spLocks noGrp="1"/>
          </p:cNvSpPr>
          <p:nvPr>
            <p:ph type="title"/>
          </p:nvPr>
        </p:nvSpPr>
        <p:spPr>
          <a:xfrm>
            <a:off x="5028618" y="859946"/>
            <a:ext cx="6227830" cy="830997"/>
          </a:xfrm>
        </p:spPr>
        <p:txBody>
          <a:bodyPr>
            <a:noAutofit/>
          </a:bodyPr>
          <a:lstStyle/>
          <a:p>
            <a:pPr algn="ctr" eaLnBrk="1" hangingPunct="1"/>
            <a:r>
              <a:rPr lang="en-US" altLang="en-US" sz="4800" dirty="0">
                <a:solidFill>
                  <a:srgbClr val="C00000"/>
                </a:solidFill>
                <a:latin typeface="Book Antiqua" panose="02040602050305030304" pitchFamily="18" charset="0"/>
                <a:cs typeface="Arial" panose="020B0604020202020204" pitchFamily="34" charset="0"/>
              </a:rPr>
              <a:t>Fair Housing Law</a:t>
            </a:r>
          </a:p>
        </p:txBody>
      </p:sp>
      <p:sp>
        <p:nvSpPr>
          <p:cNvPr id="4" name="Rectangle 3">
            <a:extLst>
              <a:ext uri="{FF2B5EF4-FFF2-40B4-BE49-F238E27FC236}">
                <a16:creationId xmlns:a16="http://schemas.microsoft.com/office/drawing/2014/main" id="{80FDDAE4-8350-49B3-9C70-A9C2971CDEF9}"/>
              </a:ext>
            </a:extLst>
          </p:cNvPr>
          <p:cNvSpPr/>
          <p:nvPr/>
        </p:nvSpPr>
        <p:spPr>
          <a:xfrm>
            <a:off x="4429375" y="1507972"/>
            <a:ext cx="1198485" cy="286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2">
            <a:extLst>
              <a:ext uri="{FF2B5EF4-FFF2-40B4-BE49-F238E27FC236}">
                <a16:creationId xmlns:a16="http://schemas.microsoft.com/office/drawing/2014/main" id="{F5AFC72B-FD01-458F-BAEE-552D400156B0}"/>
              </a:ext>
            </a:extLst>
          </p:cNvPr>
          <p:cNvSpPr txBox="1">
            <a:spLocks/>
          </p:cNvSpPr>
          <p:nvPr/>
        </p:nvSpPr>
        <p:spPr>
          <a:xfrm>
            <a:off x="284085" y="2603444"/>
            <a:ext cx="6335415" cy="2951967"/>
          </a:xfrm>
          <a:prstGeom prst="rect">
            <a:avLst/>
          </a:prstGeom>
        </p:spPr>
        <p:txBody>
          <a:bodyPr>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fontAlgn="auto">
              <a:buFont typeface="Wingdings 3" panose="05040102010807070707" pitchFamily="18" charset="2"/>
              <a:buNone/>
              <a:defRPr/>
            </a:pPr>
            <a:endParaRPr lang="en-US" altLang="en-US" sz="1000" dirty="0"/>
          </a:p>
          <a:p>
            <a:pPr marL="0" indent="0" algn="ctr">
              <a:buNone/>
              <a:defRPr/>
            </a:pPr>
            <a:r>
              <a:rPr lang="en-US" altLang="en-US" sz="3500" b="1" dirty="0">
                <a:solidFill>
                  <a:schemeClr val="tx1"/>
                </a:solidFill>
                <a:latin typeface="Book Antiqua" panose="02040602050305030304" pitchFamily="18" charset="0"/>
                <a:cs typeface="Times New Roman" panose="02020603050405020304" pitchFamily="18" charset="0"/>
              </a:rPr>
              <a:t>Section 504 of the Rehabilitation Act of </a:t>
            </a:r>
            <a:r>
              <a:rPr lang="en-US" altLang="en-US" sz="3500" b="1" u="sng" dirty="0">
                <a:solidFill>
                  <a:srgbClr val="C00000"/>
                </a:solidFill>
                <a:latin typeface="Book Antiqua" panose="02040602050305030304" pitchFamily="18" charset="0"/>
                <a:cs typeface="Times New Roman" panose="02020603050405020304" pitchFamily="18" charset="0"/>
              </a:rPr>
              <a:t>1973</a:t>
            </a:r>
          </a:p>
          <a:p>
            <a:pPr marL="0" indent="0">
              <a:buNone/>
              <a:defRPr/>
            </a:pPr>
            <a:endParaRPr lang="en-US" altLang="en-US" sz="2600" b="1" dirty="0">
              <a:solidFill>
                <a:schemeClr val="tx1"/>
              </a:solidFill>
              <a:latin typeface="Book Antiqua" panose="02040602050305030304" pitchFamily="18" charset="0"/>
              <a:cs typeface="Times New Roman" panose="02020603050405020304" pitchFamily="18" charset="0"/>
            </a:endParaRPr>
          </a:p>
          <a:p>
            <a:pPr marL="0" indent="0">
              <a:spcBef>
                <a:spcPts val="0"/>
              </a:spcBef>
              <a:buNone/>
              <a:defRPr/>
            </a:pPr>
            <a:r>
              <a:rPr lang="en-US" sz="2200" dirty="0">
                <a:solidFill>
                  <a:schemeClr val="tx1"/>
                </a:solidFill>
                <a:latin typeface="Book Antiqua" panose="02040602050305030304" pitchFamily="18" charset="0"/>
                <a:cs typeface="Times New Roman" panose="02020603050405020304" pitchFamily="18" charset="0"/>
              </a:rPr>
              <a:t>Prohibits discrimination based on disability in any program or activity receiving federal financial assistance.</a:t>
            </a:r>
          </a:p>
          <a:p>
            <a:pPr fontAlgn="auto">
              <a:defRPr/>
            </a:pPr>
            <a:endParaRPr lang="en-US" altLang="en-US" sz="2400" dirty="0">
              <a:solidFill>
                <a:schemeClr val="tx1"/>
              </a:solidFill>
            </a:endParaRPr>
          </a:p>
          <a:p>
            <a:pPr fontAlgn="auto">
              <a:defRPr/>
            </a:pPr>
            <a:endParaRPr lang="en-US" altLang="en-US" sz="2400" dirty="0"/>
          </a:p>
          <a:p>
            <a:pPr fontAlgn="auto">
              <a:buFont typeface="Wingdings 2" panose="05020102010507070707" pitchFamily="18" charset="2"/>
              <a:buNone/>
              <a:defRPr/>
            </a:pPr>
            <a:endParaRPr lang="en-US" altLang="en-US" dirty="0"/>
          </a:p>
          <a:p>
            <a:pPr fontAlgn="auto">
              <a:buFont typeface="Wingdings 2" panose="05020102010507070707" pitchFamily="18" charset="2"/>
              <a:buNone/>
              <a:defRPr/>
            </a:pPr>
            <a:endParaRPr lang="en-US" altLang="en-US" dirty="0"/>
          </a:p>
          <a:p>
            <a:pPr fontAlgn="auto">
              <a:buFont typeface="Wingdings 3" panose="05040102010807070707" pitchFamily="18" charset="2"/>
              <a:buNone/>
              <a:defRPr/>
            </a:pPr>
            <a:endParaRPr lang="en-US" altLang="en-US" sz="2400" dirty="0"/>
          </a:p>
          <a:p>
            <a:pPr fontAlgn="auto">
              <a:defRPr/>
            </a:pPr>
            <a:endParaRPr lang="en-US" altLang="en-US" dirty="0"/>
          </a:p>
          <a:p>
            <a:pPr fontAlgn="auto">
              <a:defRPr/>
            </a:pPr>
            <a:endParaRPr lang="en-US" altLang="en-US" dirty="0"/>
          </a:p>
        </p:txBody>
      </p:sp>
    </p:spTree>
    <p:extLst>
      <p:ext uri="{BB962C8B-B14F-4D97-AF65-F5344CB8AC3E}">
        <p14:creationId xmlns:p14="http://schemas.microsoft.com/office/powerpoint/2010/main" val="2242754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2" name="Picture 4" descr="1866 Civil Rights ACT and its blunders - History Before Us">
            <a:extLst>
              <a:ext uri="{FF2B5EF4-FFF2-40B4-BE49-F238E27FC236}">
                <a16:creationId xmlns:a16="http://schemas.microsoft.com/office/drawing/2014/main" id="{C0DEDB99-8367-4799-9022-B5E0217F55A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9818" y="-52555"/>
            <a:ext cx="4751176" cy="22095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48CFA8-B114-45EC-B5A9-742AA4C310D8}"/>
              </a:ext>
            </a:extLst>
          </p:cNvPr>
          <p:cNvSpPr/>
          <p:nvPr/>
        </p:nvSpPr>
        <p:spPr>
          <a:xfrm>
            <a:off x="4786404" y="679776"/>
            <a:ext cx="500458" cy="523220"/>
          </a:xfrm>
          <a:prstGeom prst="rect">
            <a:avLst/>
          </a:prstGeom>
        </p:spPr>
        <p:txBody>
          <a:bodyPr wrap="none">
            <a:spAutoFit/>
          </a:bodyPr>
          <a:lstStyle/>
          <a:p>
            <a:r>
              <a:rPr lang="en-US" altLang="en-US" sz="2800" dirty="0">
                <a:solidFill>
                  <a:srgbClr val="C00000"/>
                </a:solidFill>
                <a:latin typeface="Book Antiqua" panose="02040602050305030304" pitchFamily="18" charset="0"/>
                <a:cs typeface="Arial" panose="020B0604020202020204" pitchFamily="34" charset="0"/>
              </a:rPr>
              <a:t>of</a:t>
            </a:r>
            <a:endParaRPr lang="en-US" sz="2800" dirty="0">
              <a:solidFill>
                <a:srgbClr val="C00000"/>
              </a:solidFill>
              <a:latin typeface="Book Antiqua" panose="02040602050305030304" pitchFamily="18" charset="0"/>
            </a:endParaRPr>
          </a:p>
        </p:txBody>
      </p:sp>
      <p:sp>
        <p:nvSpPr>
          <p:cNvPr id="6" name="Title 2">
            <a:extLst>
              <a:ext uri="{FF2B5EF4-FFF2-40B4-BE49-F238E27FC236}">
                <a16:creationId xmlns:a16="http://schemas.microsoft.com/office/drawing/2014/main" id="{A63A9596-DD22-4D04-AE21-3B67F9FD16C7}"/>
              </a:ext>
            </a:extLst>
          </p:cNvPr>
          <p:cNvSpPr>
            <a:spLocks noGrp="1"/>
          </p:cNvSpPr>
          <p:nvPr>
            <p:ph type="title"/>
          </p:nvPr>
        </p:nvSpPr>
        <p:spPr>
          <a:xfrm>
            <a:off x="5028618" y="859946"/>
            <a:ext cx="6227830" cy="830997"/>
          </a:xfrm>
        </p:spPr>
        <p:txBody>
          <a:bodyPr>
            <a:noAutofit/>
          </a:bodyPr>
          <a:lstStyle/>
          <a:p>
            <a:pPr algn="ctr" eaLnBrk="1" hangingPunct="1"/>
            <a:r>
              <a:rPr lang="en-US" altLang="en-US" sz="4800" dirty="0">
                <a:solidFill>
                  <a:schemeClr val="tx1">
                    <a:lumMod val="75000"/>
                  </a:schemeClr>
                </a:solidFill>
                <a:latin typeface="Book Antiqua" panose="02040602050305030304" pitchFamily="18" charset="0"/>
                <a:cs typeface="Arial" panose="020B0604020202020204" pitchFamily="34" charset="0"/>
              </a:rPr>
              <a:t>Fair Housing Law</a:t>
            </a:r>
          </a:p>
        </p:txBody>
      </p:sp>
      <p:sp>
        <p:nvSpPr>
          <p:cNvPr id="4" name="Rectangle 3">
            <a:extLst>
              <a:ext uri="{FF2B5EF4-FFF2-40B4-BE49-F238E27FC236}">
                <a16:creationId xmlns:a16="http://schemas.microsoft.com/office/drawing/2014/main" id="{80FDDAE4-8350-49B3-9C70-A9C2971CDEF9}"/>
              </a:ext>
            </a:extLst>
          </p:cNvPr>
          <p:cNvSpPr/>
          <p:nvPr/>
        </p:nvSpPr>
        <p:spPr>
          <a:xfrm>
            <a:off x="4429375" y="1507972"/>
            <a:ext cx="1198485" cy="286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6A275234-3C9C-485D-9044-FF1EC17AECFB}"/>
              </a:ext>
            </a:extLst>
          </p:cNvPr>
          <p:cNvSpPr txBox="1">
            <a:spLocks/>
          </p:cNvSpPr>
          <p:nvPr/>
        </p:nvSpPr>
        <p:spPr>
          <a:xfrm>
            <a:off x="3852176" y="2994377"/>
            <a:ext cx="7893323" cy="2616154"/>
          </a:xfrm>
          <a:prstGeom prst="rect">
            <a:avLst/>
          </a:prstGeom>
        </p:spPr>
        <p:txBody>
          <a:bodyPr>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fontAlgn="auto">
              <a:buFont typeface="Wingdings 3" panose="05040102010807070707" pitchFamily="18" charset="2"/>
              <a:buNone/>
              <a:defRPr/>
            </a:pPr>
            <a:endParaRPr lang="en-US" altLang="en-US" sz="1000" dirty="0"/>
          </a:p>
          <a:p>
            <a:pPr marL="0" indent="0" algn="ctr">
              <a:buNone/>
              <a:defRPr/>
            </a:pPr>
            <a:r>
              <a:rPr lang="en-US" altLang="en-US" sz="3900" b="1" dirty="0">
                <a:solidFill>
                  <a:schemeClr val="tx1"/>
                </a:solidFill>
                <a:latin typeface="Book Antiqua" panose="02040602050305030304" pitchFamily="18" charset="0"/>
                <a:cs typeface="Times New Roman" panose="02020603050405020304" pitchFamily="18" charset="0"/>
              </a:rPr>
              <a:t>Section 109 of Title I of the Housing and Community Development Act </a:t>
            </a:r>
          </a:p>
          <a:p>
            <a:pPr marL="0" indent="0" algn="ctr">
              <a:spcBef>
                <a:spcPts val="0"/>
              </a:spcBef>
              <a:buNone/>
              <a:defRPr/>
            </a:pPr>
            <a:endParaRPr lang="en-US" altLang="en-US" sz="3900" b="1" dirty="0">
              <a:solidFill>
                <a:schemeClr val="tx1"/>
              </a:solidFill>
              <a:latin typeface="Book Antiqua" panose="02040602050305030304" pitchFamily="18" charset="0"/>
              <a:cs typeface="Times New Roman" panose="02020603050405020304" pitchFamily="18" charset="0"/>
            </a:endParaRPr>
          </a:p>
          <a:p>
            <a:pPr marL="0" indent="0" algn="ctr">
              <a:spcBef>
                <a:spcPts val="0"/>
              </a:spcBef>
              <a:buNone/>
              <a:defRPr/>
            </a:pPr>
            <a:r>
              <a:rPr lang="en-US" sz="3900" dirty="0">
                <a:solidFill>
                  <a:schemeClr val="tx1"/>
                </a:solidFill>
                <a:latin typeface="Book Antiqua" panose="02040602050305030304" pitchFamily="18" charset="0"/>
                <a:cs typeface="Times New Roman" panose="02020603050405020304" pitchFamily="18" charset="0"/>
              </a:rPr>
              <a:t>Sex was added as a protected class</a:t>
            </a:r>
            <a:endParaRPr lang="en-US" sz="3900" b="1" dirty="0">
              <a:solidFill>
                <a:schemeClr val="tx1"/>
              </a:solidFill>
              <a:latin typeface="Book Antiqua" panose="02040602050305030304" pitchFamily="18" charset="0"/>
              <a:cs typeface="Times New Roman" panose="02020603050405020304" pitchFamily="18" charset="0"/>
            </a:endParaRPr>
          </a:p>
          <a:p>
            <a:pPr marL="457200" lvl="1" indent="0">
              <a:buClr>
                <a:schemeClr val="accent1">
                  <a:lumMod val="75000"/>
                </a:schemeClr>
              </a:buClr>
              <a:buNone/>
              <a:defRPr/>
            </a:pPr>
            <a:endParaRPr lang="en-US" sz="2000" dirty="0">
              <a:solidFill>
                <a:schemeClr val="tx1"/>
              </a:solidFill>
              <a:latin typeface="Garamond" panose="02020404030301010803" pitchFamily="18" charset="0"/>
            </a:endParaRPr>
          </a:p>
          <a:p>
            <a:pPr marL="0" indent="0">
              <a:spcBef>
                <a:spcPts val="0"/>
              </a:spcBef>
              <a:buNone/>
              <a:defRPr/>
            </a:pPr>
            <a:r>
              <a:rPr lang="en-US" altLang="en-US" sz="2400" dirty="0">
                <a:solidFill>
                  <a:schemeClr val="tx1"/>
                </a:solidFill>
                <a:latin typeface="Garamond" panose="02020404030301010803" pitchFamily="18" charset="0"/>
                <a:cs typeface="Arial" panose="020B0604020202020204" pitchFamily="34" charset="0"/>
              </a:rPr>
              <a:t>	</a:t>
            </a:r>
            <a:endParaRPr lang="en-US" altLang="en-US" sz="2200" dirty="0">
              <a:solidFill>
                <a:schemeClr val="tx1"/>
              </a:solidFill>
            </a:endParaRPr>
          </a:p>
          <a:p>
            <a:pPr fontAlgn="auto">
              <a:defRPr/>
            </a:pPr>
            <a:endParaRPr lang="en-US" altLang="en-US" sz="2400" dirty="0"/>
          </a:p>
          <a:p>
            <a:pPr fontAlgn="auto">
              <a:defRPr/>
            </a:pPr>
            <a:endParaRPr lang="en-US" altLang="en-US" sz="2400" dirty="0"/>
          </a:p>
          <a:p>
            <a:pPr fontAlgn="auto">
              <a:buFont typeface="Wingdings 2" panose="05020102010507070707" pitchFamily="18" charset="2"/>
              <a:buNone/>
              <a:defRPr/>
            </a:pPr>
            <a:endParaRPr lang="en-US" altLang="en-US" dirty="0"/>
          </a:p>
          <a:p>
            <a:pPr fontAlgn="auto">
              <a:buFont typeface="Wingdings 2" panose="05020102010507070707" pitchFamily="18" charset="2"/>
              <a:buNone/>
              <a:defRPr/>
            </a:pPr>
            <a:endParaRPr lang="en-US" altLang="en-US" dirty="0"/>
          </a:p>
          <a:p>
            <a:pPr fontAlgn="auto">
              <a:buFont typeface="Wingdings 3" panose="05040102010807070707" pitchFamily="18" charset="2"/>
              <a:buNone/>
              <a:defRPr/>
            </a:pPr>
            <a:endParaRPr lang="en-US" altLang="en-US" sz="2400" dirty="0"/>
          </a:p>
          <a:p>
            <a:pPr fontAlgn="auto">
              <a:defRPr/>
            </a:pPr>
            <a:endParaRPr lang="en-US" altLang="en-US" dirty="0"/>
          </a:p>
          <a:p>
            <a:pPr fontAlgn="auto">
              <a:defRPr/>
            </a:pPr>
            <a:endParaRPr lang="en-US" altLang="en-US" dirty="0"/>
          </a:p>
        </p:txBody>
      </p:sp>
      <p:sp>
        <p:nvSpPr>
          <p:cNvPr id="10" name="TextBox 9">
            <a:extLst>
              <a:ext uri="{FF2B5EF4-FFF2-40B4-BE49-F238E27FC236}">
                <a16:creationId xmlns:a16="http://schemas.microsoft.com/office/drawing/2014/main" id="{BB4686B5-3A6A-4157-8F24-2B571C911932}"/>
              </a:ext>
            </a:extLst>
          </p:cNvPr>
          <p:cNvSpPr txBox="1"/>
          <p:nvPr/>
        </p:nvSpPr>
        <p:spPr>
          <a:xfrm>
            <a:off x="4361097" y="1394201"/>
            <a:ext cx="1464816" cy="707886"/>
          </a:xfrm>
          <a:prstGeom prst="rect">
            <a:avLst/>
          </a:prstGeom>
          <a:noFill/>
        </p:spPr>
        <p:txBody>
          <a:bodyPr wrap="square" rtlCol="0">
            <a:spAutoFit/>
          </a:bodyPr>
          <a:lstStyle/>
          <a:p>
            <a:r>
              <a:rPr lang="en-US" altLang="en-US" sz="4000" b="1" dirty="0">
                <a:solidFill>
                  <a:srgbClr val="C00000"/>
                </a:solidFill>
                <a:latin typeface="Times New Roman" panose="02020603050405020304" pitchFamily="18" charset="0"/>
                <a:cs typeface="Times New Roman" panose="02020603050405020304" pitchFamily="18" charset="0"/>
              </a:rPr>
              <a:t>1974</a:t>
            </a:r>
            <a:endParaRPr lang="en-US" sz="4000" dirty="0">
              <a:solidFill>
                <a:srgbClr val="C00000"/>
              </a:solidFill>
              <a:latin typeface="Times New Roman" panose="02020603050405020304" pitchFamily="18" charset="0"/>
              <a:cs typeface="Times New Roman" panose="02020603050405020304" pitchFamily="18" charset="0"/>
            </a:endParaRPr>
          </a:p>
        </p:txBody>
      </p:sp>
      <p:pic>
        <p:nvPicPr>
          <p:cNvPr id="11" name="Picture 2" descr="Male Female Pictures | Download Free Images on Unsplash">
            <a:extLst>
              <a:ext uri="{FF2B5EF4-FFF2-40B4-BE49-F238E27FC236}">
                <a16:creationId xmlns:a16="http://schemas.microsoft.com/office/drawing/2014/main" id="{09691B83-9597-4F5D-A5A1-2286C67F0E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136" r="26424"/>
          <a:stretch/>
        </p:blipFill>
        <p:spPr bwMode="auto">
          <a:xfrm>
            <a:off x="109233" y="2846719"/>
            <a:ext cx="3742943" cy="386846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9037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CFA84D7-9A22-41AA-B04E-67248787C6DA}"/>
              </a:ext>
            </a:extLst>
          </p:cNvPr>
          <p:cNvSpPr txBox="1">
            <a:spLocks/>
          </p:cNvSpPr>
          <p:nvPr/>
        </p:nvSpPr>
        <p:spPr>
          <a:xfrm>
            <a:off x="4660777" y="2476731"/>
            <a:ext cx="7301001" cy="1757918"/>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fontAlgn="auto">
              <a:buFont typeface="Wingdings 3" panose="05040102010807070707" pitchFamily="18" charset="2"/>
              <a:buNone/>
              <a:defRPr/>
            </a:pPr>
            <a:endParaRPr lang="en-US" altLang="en-US" sz="1000" dirty="0"/>
          </a:p>
          <a:p>
            <a:pPr marL="0" indent="0" algn="ctr">
              <a:spcBef>
                <a:spcPts val="0"/>
              </a:spcBef>
              <a:buNone/>
              <a:defRPr/>
            </a:pPr>
            <a:r>
              <a:rPr lang="en-US" altLang="en-US" sz="3000" b="1" dirty="0">
                <a:solidFill>
                  <a:schemeClr val="tx1"/>
                </a:solidFill>
                <a:latin typeface="Times New Roman" panose="02020603050405020304" pitchFamily="18" charset="0"/>
                <a:cs typeface="Times New Roman" panose="02020603050405020304" pitchFamily="18" charset="0"/>
              </a:rPr>
              <a:t>Fair Housing Amendments Act of </a:t>
            </a:r>
            <a:r>
              <a:rPr lang="en-US" altLang="en-US" sz="3000" b="1" u="sng" dirty="0">
                <a:solidFill>
                  <a:srgbClr val="C00000"/>
                </a:solidFill>
                <a:latin typeface="Times New Roman" panose="02020603050405020304" pitchFamily="18" charset="0"/>
                <a:cs typeface="Times New Roman" panose="02020603050405020304" pitchFamily="18" charset="0"/>
              </a:rPr>
              <a:t>1988 </a:t>
            </a:r>
          </a:p>
          <a:p>
            <a:pPr marL="0" indent="0" algn="ctr">
              <a:spcBef>
                <a:spcPts val="0"/>
              </a:spcBef>
              <a:buNone/>
              <a:defRPr/>
            </a:pPr>
            <a:endParaRPr lang="en-US" altLang="en-US" sz="1200" b="1" dirty="0">
              <a:solidFill>
                <a:schemeClr val="tx1"/>
              </a:solidFill>
              <a:latin typeface="Times New Roman" panose="02020603050405020304" pitchFamily="18" charset="0"/>
              <a:cs typeface="Times New Roman" panose="02020603050405020304" pitchFamily="18" charset="0"/>
            </a:endParaRPr>
          </a:p>
          <a:p>
            <a:pPr marL="0" indent="0" algn="ctr">
              <a:spcBef>
                <a:spcPts val="0"/>
              </a:spcBef>
              <a:buNone/>
              <a:defRPr/>
            </a:pPr>
            <a:r>
              <a:rPr lang="en-US" altLang="en-US" sz="2000" dirty="0">
                <a:solidFill>
                  <a:schemeClr val="tx1"/>
                </a:solidFill>
                <a:latin typeface="Times New Roman" panose="02020603050405020304" pitchFamily="18" charset="0"/>
                <a:cs typeface="Times New Roman" panose="02020603050405020304" pitchFamily="18" charset="0"/>
              </a:rPr>
              <a:t>On </a:t>
            </a:r>
            <a:r>
              <a:rPr lang="en-US" sz="2000" dirty="0">
                <a:solidFill>
                  <a:schemeClr val="tx1"/>
                </a:solidFill>
                <a:latin typeface="Times New Roman" panose="02020603050405020304" pitchFamily="18" charset="0"/>
                <a:cs typeface="Times New Roman" panose="02020603050405020304" pitchFamily="18" charset="0"/>
              </a:rPr>
              <a:t>September 12, 1988, President Ronald Regan signed this law (FHAA) to include familial status and handicap as protected classes.</a:t>
            </a:r>
            <a:endParaRPr lang="en-US" altLang="en-US" sz="2000" dirty="0">
              <a:solidFill>
                <a:schemeClr val="tx1"/>
              </a:solidFill>
            </a:endParaRPr>
          </a:p>
          <a:p>
            <a:pPr fontAlgn="auto">
              <a:buFont typeface="Wingdings 2" panose="05020102010507070707" pitchFamily="18" charset="2"/>
              <a:buNone/>
              <a:defRPr/>
            </a:pPr>
            <a:endParaRPr lang="en-US" altLang="en-US" dirty="0">
              <a:solidFill>
                <a:schemeClr val="tx1"/>
              </a:solidFill>
            </a:endParaRPr>
          </a:p>
          <a:p>
            <a:pPr fontAlgn="auto">
              <a:buFont typeface="Wingdings 2" panose="05020102010507070707" pitchFamily="18" charset="2"/>
              <a:buNone/>
              <a:defRPr/>
            </a:pPr>
            <a:endParaRPr lang="en-US" altLang="en-US" dirty="0">
              <a:solidFill>
                <a:schemeClr val="tx1"/>
              </a:solidFill>
            </a:endParaRPr>
          </a:p>
          <a:p>
            <a:pPr fontAlgn="auto">
              <a:buFont typeface="Wingdings 3" panose="05040102010807070707" pitchFamily="18" charset="2"/>
              <a:buNone/>
              <a:defRPr/>
            </a:pPr>
            <a:endParaRPr lang="en-US" altLang="en-US" sz="2400" dirty="0"/>
          </a:p>
          <a:p>
            <a:pPr fontAlgn="auto">
              <a:defRPr/>
            </a:pPr>
            <a:endParaRPr lang="en-US" altLang="en-US" dirty="0"/>
          </a:p>
          <a:p>
            <a:pPr fontAlgn="auto">
              <a:defRPr/>
            </a:pPr>
            <a:endParaRPr lang="en-US" altLang="en-US" dirty="0"/>
          </a:p>
        </p:txBody>
      </p:sp>
      <p:pic>
        <p:nvPicPr>
          <p:cNvPr id="1030" name="Picture 6" descr="8,005 Biracial Family Images, Stock Photos &amp; Vectors | Shutterstock">
            <a:extLst>
              <a:ext uri="{FF2B5EF4-FFF2-40B4-BE49-F238E27FC236}">
                <a16:creationId xmlns:a16="http://schemas.microsoft.com/office/drawing/2014/main" id="{ACA957F3-8476-42A6-A968-3842C4F5FE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122"/>
          <a:stretch/>
        </p:blipFill>
        <p:spPr bwMode="auto">
          <a:xfrm>
            <a:off x="329439" y="2179056"/>
            <a:ext cx="4245423" cy="27394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8 facts about using a wheelchair | Aruma">
            <a:extLst>
              <a:ext uri="{FF2B5EF4-FFF2-40B4-BE49-F238E27FC236}">
                <a16:creationId xmlns:a16="http://schemas.microsoft.com/office/drawing/2014/main" id="{58DE1D38-5FB7-4DCB-9361-3F77589B08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7481"/>
          <a:stretch/>
        </p:blipFill>
        <p:spPr bwMode="auto">
          <a:xfrm>
            <a:off x="1981997" y="4381269"/>
            <a:ext cx="3815121" cy="24244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1866 Civil Rights ACT and its blunders - History Before Us">
            <a:extLst>
              <a:ext uri="{FF2B5EF4-FFF2-40B4-BE49-F238E27FC236}">
                <a16:creationId xmlns:a16="http://schemas.microsoft.com/office/drawing/2014/main" id="{C0DEDB99-8367-4799-9022-B5E0217F55A3}"/>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9818" y="-52555"/>
            <a:ext cx="4751176" cy="22095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48CFA8-B114-45EC-B5A9-742AA4C310D8}"/>
              </a:ext>
            </a:extLst>
          </p:cNvPr>
          <p:cNvSpPr/>
          <p:nvPr/>
        </p:nvSpPr>
        <p:spPr>
          <a:xfrm>
            <a:off x="4786404" y="679776"/>
            <a:ext cx="500458" cy="523220"/>
          </a:xfrm>
          <a:prstGeom prst="rect">
            <a:avLst/>
          </a:prstGeom>
        </p:spPr>
        <p:txBody>
          <a:bodyPr wrap="none">
            <a:spAutoFit/>
          </a:bodyPr>
          <a:lstStyle/>
          <a:p>
            <a:r>
              <a:rPr lang="en-US" altLang="en-US" sz="2800" dirty="0">
                <a:solidFill>
                  <a:srgbClr val="C00000"/>
                </a:solidFill>
                <a:latin typeface="Book Antiqua" panose="02040602050305030304" pitchFamily="18" charset="0"/>
                <a:cs typeface="Arial" panose="020B0604020202020204" pitchFamily="34" charset="0"/>
              </a:rPr>
              <a:t>of</a:t>
            </a:r>
            <a:endParaRPr lang="en-US" sz="2800" dirty="0">
              <a:solidFill>
                <a:srgbClr val="C00000"/>
              </a:solidFill>
              <a:latin typeface="Book Antiqua" panose="02040602050305030304" pitchFamily="18" charset="0"/>
            </a:endParaRPr>
          </a:p>
        </p:txBody>
      </p:sp>
      <p:sp>
        <p:nvSpPr>
          <p:cNvPr id="6" name="Title 2">
            <a:extLst>
              <a:ext uri="{FF2B5EF4-FFF2-40B4-BE49-F238E27FC236}">
                <a16:creationId xmlns:a16="http://schemas.microsoft.com/office/drawing/2014/main" id="{A63A9596-DD22-4D04-AE21-3B67F9FD16C7}"/>
              </a:ext>
            </a:extLst>
          </p:cNvPr>
          <p:cNvSpPr>
            <a:spLocks noGrp="1"/>
          </p:cNvSpPr>
          <p:nvPr>
            <p:ph type="title"/>
          </p:nvPr>
        </p:nvSpPr>
        <p:spPr>
          <a:xfrm>
            <a:off x="5028618" y="859946"/>
            <a:ext cx="6227830" cy="830997"/>
          </a:xfrm>
        </p:spPr>
        <p:txBody>
          <a:bodyPr>
            <a:noAutofit/>
          </a:bodyPr>
          <a:lstStyle/>
          <a:p>
            <a:pPr algn="ctr" eaLnBrk="1" hangingPunct="1"/>
            <a:r>
              <a:rPr lang="en-US" altLang="en-US" sz="4800" dirty="0">
                <a:solidFill>
                  <a:schemeClr val="tx1">
                    <a:lumMod val="75000"/>
                  </a:schemeClr>
                </a:solidFill>
                <a:latin typeface="Book Antiqua" panose="02040602050305030304" pitchFamily="18" charset="0"/>
                <a:cs typeface="Arial" panose="020B0604020202020204" pitchFamily="34" charset="0"/>
              </a:rPr>
              <a:t>Fair Housing Law</a:t>
            </a:r>
          </a:p>
        </p:txBody>
      </p:sp>
      <p:sp>
        <p:nvSpPr>
          <p:cNvPr id="4" name="Rectangle 3">
            <a:extLst>
              <a:ext uri="{FF2B5EF4-FFF2-40B4-BE49-F238E27FC236}">
                <a16:creationId xmlns:a16="http://schemas.microsoft.com/office/drawing/2014/main" id="{80FDDAE4-8350-49B3-9C70-A9C2971CDEF9}"/>
              </a:ext>
            </a:extLst>
          </p:cNvPr>
          <p:cNvSpPr/>
          <p:nvPr/>
        </p:nvSpPr>
        <p:spPr>
          <a:xfrm>
            <a:off x="4429375" y="1507972"/>
            <a:ext cx="1198485" cy="286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04818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074" name="Picture 2" descr="Zoning Archives - League of Women Voters Newton">
            <a:extLst>
              <a:ext uri="{FF2B5EF4-FFF2-40B4-BE49-F238E27FC236}">
                <a16:creationId xmlns:a16="http://schemas.microsoft.com/office/drawing/2014/main" id="{23FCCF37-F78F-703E-A2B7-01CB8A6019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40" t="11664" r="1439" b="5018"/>
          <a:stretch>
            <a:fillRect/>
          </a:stretch>
        </p:blipFill>
        <p:spPr bwMode="auto">
          <a:xfrm>
            <a:off x="0" y="1282"/>
            <a:ext cx="12190476" cy="685671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C22F66F7-296A-DEF4-72AC-F2C0F301AB12}"/>
              </a:ext>
            </a:extLst>
          </p:cNvPr>
          <p:cNvSpPr>
            <a:spLocks noGrp="1"/>
          </p:cNvSpPr>
          <p:nvPr>
            <p:ph type="sldNum" sz="quarter" idx="12"/>
          </p:nvPr>
        </p:nvSpPr>
        <p:spPr>
          <a:xfrm>
            <a:off x="8610600" y="6356350"/>
            <a:ext cx="2743200" cy="365125"/>
          </a:xfrm>
        </p:spPr>
        <p:txBody>
          <a:bodyPr>
            <a:normAutofit/>
          </a:bodyPr>
          <a:lstStyle/>
          <a:p>
            <a:pPr>
              <a:spcAft>
                <a:spcPts val="600"/>
              </a:spcAft>
            </a:pPr>
            <a:fld id="{F603CDE5-C1D8-4EDD-870F-A498BAFA520F}" type="slidenum">
              <a:rPr lang="en-US" noProof="0">
                <a:solidFill>
                  <a:srgbClr val="FFFFFF"/>
                </a:solidFill>
              </a:rPr>
              <a:pPr>
                <a:spcAft>
                  <a:spcPts val="600"/>
                </a:spcAft>
              </a:pPr>
              <a:t>13</a:t>
            </a:fld>
            <a:endParaRPr lang="en-US" noProof="0" dirty="0">
              <a:solidFill>
                <a:srgbClr val="FFFFFF"/>
              </a:solidFill>
            </a:endParaRPr>
          </a:p>
        </p:txBody>
      </p:sp>
      <p:sp>
        <p:nvSpPr>
          <p:cNvPr id="5" name="TextBox 4">
            <a:extLst>
              <a:ext uri="{FF2B5EF4-FFF2-40B4-BE49-F238E27FC236}">
                <a16:creationId xmlns:a16="http://schemas.microsoft.com/office/drawing/2014/main" id="{6E0E2C4F-8029-4339-E1AE-263B85F66493}"/>
              </a:ext>
            </a:extLst>
          </p:cNvPr>
          <p:cNvSpPr txBox="1"/>
          <p:nvPr/>
        </p:nvSpPr>
        <p:spPr>
          <a:xfrm rot="1128816">
            <a:off x="1908598" y="1621397"/>
            <a:ext cx="6094562" cy="830997"/>
          </a:xfrm>
          <a:prstGeom prst="rect">
            <a:avLst/>
          </a:prstGeom>
          <a:noFill/>
        </p:spPr>
        <p:txBody>
          <a:bodyPr wrap="square">
            <a:spAutoFit/>
          </a:bodyPr>
          <a:lstStyle/>
          <a:p>
            <a:r>
              <a:rPr lang="en-US" sz="4800" spc="300" dirty="0">
                <a:solidFill>
                  <a:srgbClr val="FFFF00"/>
                </a:solidFill>
                <a:latin typeface="Book Antiqua" panose="02040602050305030304" pitchFamily="18" charset="0"/>
                <a:cs typeface="Arial" panose="020B0604020202020204" pitchFamily="34" charset="0"/>
              </a:rPr>
              <a:t>Fair Housing</a:t>
            </a:r>
            <a:endParaRPr lang="en-US" sz="4800" spc="300" dirty="0">
              <a:solidFill>
                <a:srgbClr val="FFFF00"/>
              </a:solidFill>
              <a:latin typeface="Book Antiqua" panose="02040602050305030304" pitchFamily="18" charset="0"/>
            </a:endParaRPr>
          </a:p>
        </p:txBody>
      </p:sp>
      <p:sp>
        <p:nvSpPr>
          <p:cNvPr id="7" name="TextBox 6">
            <a:extLst>
              <a:ext uri="{FF2B5EF4-FFF2-40B4-BE49-F238E27FC236}">
                <a16:creationId xmlns:a16="http://schemas.microsoft.com/office/drawing/2014/main" id="{A27A3F27-31BD-2FB6-54BC-786C7674460A}"/>
              </a:ext>
            </a:extLst>
          </p:cNvPr>
          <p:cNvSpPr txBox="1"/>
          <p:nvPr/>
        </p:nvSpPr>
        <p:spPr>
          <a:xfrm>
            <a:off x="2012111" y="1657074"/>
            <a:ext cx="877738" cy="584775"/>
          </a:xfrm>
          <a:prstGeom prst="rect">
            <a:avLst/>
          </a:prstGeom>
          <a:noFill/>
        </p:spPr>
        <p:txBody>
          <a:bodyPr wrap="square">
            <a:spAutoFit/>
          </a:bodyPr>
          <a:lstStyle/>
          <a:p>
            <a:r>
              <a:rPr lang="en-US" sz="3200" dirty="0">
                <a:latin typeface="Book Antiqua" panose="02040602050305030304" pitchFamily="18" charset="0"/>
                <a:cs typeface="Arial" panose="020B0604020202020204" pitchFamily="34" charset="0"/>
              </a:rPr>
              <a:t>and</a:t>
            </a:r>
            <a:r>
              <a:rPr lang="en-US" sz="3200" dirty="0">
                <a:solidFill>
                  <a:srgbClr val="FFFF00"/>
                </a:solidFill>
                <a:latin typeface="Book Antiqua" panose="02040602050305030304" pitchFamily="18" charset="0"/>
                <a:cs typeface="Arial" panose="020B0604020202020204" pitchFamily="34" charset="0"/>
              </a:rPr>
              <a:t> </a:t>
            </a:r>
            <a:endParaRPr lang="en-US" sz="3200" dirty="0">
              <a:solidFill>
                <a:srgbClr val="FFFF00"/>
              </a:solidFill>
            </a:endParaRPr>
          </a:p>
        </p:txBody>
      </p:sp>
    </p:spTree>
    <p:extLst>
      <p:ext uri="{BB962C8B-B14F-4D97-AF65-F5344CB8AC3E}">
        <p14:creationId xmlns:p14="http://schemas.microsoft.com/office/powerpoint/2010/main" val="157150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iterate type="lt">
                                    <p:tmPct val="8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06027" y="1813243"/>
            <a:ext cx="11221375" cy="1324537"/>
          </a:xfrm>
          <a:prstGeom prst="rect">
            <a:avLst/>
          </a:prstGeom>
        </p:spPr>
        <p:txBody>
          <a:bodyPr/>
          <a:lstStyle/>
          <a:p>
            <a:pPr marL="274320" indent="-274320">
              <a:spcBef>
                <a:spcPts val="580"/>
              </a:spcBef>
              <a:buClr>
                <a:schemeClr val="accent1"/>
              </a:buClr>
              <a:buSzPct val="85000"/>
              <a:defRPr/>
            </a:pPr>
            <a:endParaRPr lang="en-US" sz="1000" dirty="0"/>
          </a:p>
          <a:p>
            <a:pPr>
              <a:spcBef>
                <a:spcPts val="580"/>
              </a:spcBef>
              <a:buClr>
                <a:schemeClr val="accent1"/>
              </a:buClr>
              <a:buSzPct val="85000"/>
              <a:defRPr/>
            </a:pPr>
            <a:r>
              <a:rPr lang="en-US" sz="2800" dirty="0"/>
              <a:t>Covers all housing transactions: rental, sales, appraisal, lending, </a:t>
            </a:r>
            <a:r>
              <a:rPr lang="en-US" sz="2800" b="1" dirty="0"/>
              <a:t>zoning,</a:t>
            </a:r>
            <a:r>
              <a:rPr lang="en-US" sz="2800" dirty="0"/>
              <a:t> home insurance, advertisement, development, </a:t>
            </a:r>
            <a:r>
              <a:rPr lang="en-US" sz="2800" b="1" dirty="0"/>
              <a:t>land-use</a:t>
            </a:r>
            <a:r>
              <a:rPr lang="en-US" sz="2800" dirty="0"/>
              <a:t>, etc.</a:t>
            </a:r>
          </a:p>
          <a:p>
            <a:pPr marL="274320" indent="-274320">
              <a:spcBef>
                <a:spcPts val="580"/>
              </a:spcBef>
              <a:buClr>
                <a:schemeClr val="accent1"/>
              </a:buClr>
              <a:buSzPct val="85000"/>
              <a:defRPr/>
            </a:pPr>
            <a:endParaRPr lang="en-US" sz="1000" dirty="0"/>
          </a:p>
          <a:p>
            <a:pPr marL="274320" indent="-274320">
              <a:spcBef>
                <a:spcPts val="580"/>
              </a:spcBef>
              <a:buClr>
                <a:schemeClr val="accent1"/>
              </a:buClr>
              <a:buSzPct val="85000"/>
              <a:defRPr/>
            </a:pPr>
            <a:endParaRPr lang="en-US" sz="2800" dirty="0"/>
          </a:p>
        </p:txBody>
      </p:sp>
      <p:pic>
        <p:nvPicPr>
          <p:cNvPr id="6" name="Picture Placeholder 12">
            <a:extLst>
              <a:ext uri="{FF2B5EF4-FFF2-40B4-BE49-F238E27FC236}">
                <a16:creationId xmlns:a16="http://schemas.microsoft.com/office/drawing/2014/main" id="{65592BCC-6C82-4B78-8D5A-68D945A34B52}"/>
              </a:ext>
            </a:extLst>
          </p:cNvPr>
          <p:cNvPicPr>
            <a:picLocks noChangeAspect="1"/>
          </p:cNvPicPr>
          <p:nvPr/>
        </p:nvPicPr>
        <p:blipFill>
          <a:blip r:embed="rId3"/>
          <a:srcRect t="21779" b="21779"/>
          <a:stretch>
            <a:fillRect/>
          </a:stretch>
        </p:blipFill>
        <p:spPr>
          <a:xfrm>
            <a:off x="0" y="3300145"/>
            <a:ext cx="12192000" cy="3553957"/>
          </a:xfrm>
          <a:prstGeom prst="rect">
            <a:avLst/>
          </a:prstGeom>
        </p:spPr>
      </p:pic>
      <p:sp>
        <p:nvSpPr>
          <p:cNvPr id="5" name="TextBox 4">
            <a:extLst>
              <a:ext uri="{FF2B5EF4-FFF2-40B4-BE49-F238E27FC236}">
                <a16:creationId xmlns:a16="http://schemas.microsoft.com/office/drawing/2014/main" id="{ABD25EBE-6088-43E9-B97C-ADCB2832A057}"/>
              </a:ext>
            </a:extLst>
          </p:cNvPr>
          <p:cNvSpPr txBox="1"/>
          <p:nvPr/>
        </p:nvSpPr>
        <p:spPr>
          <a:xfrm>
            <a:off x="428133" y="595227"/>
            <a:ext cx="11325137" cy="1280160"/>
          </a:xfrm>
          <a:prstGeom prst="rect">
            <a:avLst/>
          </a:prstGeom>
          <a:solidFill>
            <a:srgbClr val="C00000"/>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971EEEF3-EDAB-45CA-A541-97116AC788B9}"/>
              </a:ext>
            </a:extLst>
          </p:cNvPr>
          <p:cNvSpPr>
            <a:spLocks noGrp="1"/>
          </p:cNvSpPr>
          <p:nvPr>
            <p:ph type="title"/>
          </p:nvPr>
        </p:nvSpPr>
        <p:spPr>
          <a:xfrm>
            <a:off x="575894" y="662546"/>
            <a:ext cx="11029616" cy="988332"/>
          </a:xfrm>
        </p:spPr>
        <p:txBody>
          <a:bodyPr>
            <a:normAutofit/>
          </a:bodyPr>
          <a:lstStyle/>
          <a:p>
            <a:pPr algn="ctr"/>
            <a:r>
              <a:rPr lang="en-US" sz="4000" dirty="0">
                <a:solidFill>
                  <a:schemeClr val="bg1"/>
                </a:solidFill>
                <a:latin typeface="Book Antiqua" panose="02040602050305030304" pitchFamily="18" charset="0"/>
              </a:rPr>
              <a:t>What Does the FHA have to do with Zoning?</a:t>
            </a:r>
          </a:p>
        </p:txBody>
      </p:sp>
      <p:sp>
        <p:nvSpPr>
          <p:cNvPr id="7" name="Rectangle 6">
            <a:extLst>
              <a:ext uri="{FF2B5EF4-FFF2-40B4-BE49-F238E27FC236}">
                <a16:creationId xmlns:a16="http://schemas.microsoft.com/office/drawing/2014/main" id="{6A3BAB6B-F0CC-49F7-9F2A-CADE35B56AAA}"/>
              </a:ext>
            </a:extLst>
          </p:cNvPr>
          <p:cNvSpPr/>
          <p:nvPr/>
        </p:nvSpPr>
        <p:spPr>
          <a:xfrm>
            <a:off x="8046128" y="461930"/>
            <a:ext cx="3692866" cy="7724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81304"/>
            <a:ext cx="12191999" cy="1143000"/>
          </a:xfrm>
          <a:solidFill>
            <a:srgbClr val="2C567A"/>
          </a:solidFill>
        </p:spPr>
        <p:txBody>
          <a:bodyPr>
            <a:normAutofit/>
          </a:bodyPr>
          <a:lstStyle/>
          <a:p>
            <a:pPr algn="ctr"/>
            <a:r>
              <a:rPr lang="en-US" dirty="0">
                <a:solidFill>
                  <a:schemeClr val="bg1"/>
                </a:solidFill>
                <a:latin typeface="Book Antiqua" panose="02040602050305030304" pitchFamily="18" charset="0"/>
                <a:cs typeface="Arial" panose="020B0604020202020204" pitchFamily="34" charset="0"/>
              </a:rPr>
              <a:t>What Does the FHA </a:t>
            </a:r>
            <a:br>
              <a:rPr lang="en-US" dirty="0">
                <a:solidFill>
                  <a:schemeClr val="bg1"/>
                </a:solidFill>
                <a:latin typeface="Book Antiqua" panose="02040602050305030304" pitchFamily="18" charset="0"/>
                <a:cs typeface="Arial" panose="020B0604020202020204" pitchFamily="34" charset="0"/>
              </a:rPr>
            </a:br>
            <a:r>
              <a:rPr lang="en-US" dirty="0">
                <a:solidFill>
                  <a:schemeClr val="bg1"/>
                </a:solidFill>
                <a:latin typeface="Book Antiqua" panose="02040602050305030304" pitchFamily="18" charset="0"/>
                <a:cs typeface="Arial" panose="020B0604020202020204" pitchFamily="34" charset="0"/>
              </a:rPr>
              <a:t>has to do with Zoning?</a:t>
            </a:r>
          </a:p>
        </p:txBody>
      </p:sp>
      <p:sp>
        <p:nvSpPr>
          <p:cNvPr id="3" name="Rectangle 3"/>
          <p:cNvSpPr txBox="1">
            <a:spLocks noChangeArrowheads="1"/>
          </p:cNvSpPr>
          <p:nvPr/>
        </p:nvSpPr>
        <p:spPr>
          <a:xfrm>
            <a:off x="461639" y="2136003"/>
            <a:ext cx="11268722" cy="1300828"/>
          </a:xfrm>
          <a:prstGeom prst="rect">
            <a:avLst/>
          </a:prstGeom>
        </p:spPr>
        <p:txBody>
          <a:bodyPr/>
          <a:lstStyle/>
          <a:p>
            <a:pPr marL="365760" indent="-283464">
              <a:lnSpc>
                <a:spcPct val="90000"/>
              </a:lnSpc>
              <a:spcBef>
                <a:spcPts val="600"/>
              </a:spcBef>
              <a:buClr>
                <a:schemeClr val="accent1"/>
              </a:buClr>
              <a:buSzPct val="80000"/>
              <a:defRPr/>
            </a:pPr>
            <a:r>
              <a:rPr lang="en-US" sz="3200" dirty="0"/>
              <a:t>	</a:t>
            </a:r>
            <a:r>
              <a:rPr lang="en-US" sz="2400" dirty="0">
                <a:latin typeface="Arial" panose="020B0604020202020204" pitchFamily="34" charset="0"/>
                <a:cs typeface="Arial" panose="020B0604020202020204" pitchFamily="34" charset="0"/>
              </a:rPr>
              <a:t>The Act prohibits local government from making zoning or land use decisions or implementing land use policies that exclude or otherwise discriminate against protected persons, including individuals with disabilities.</a:t>
            </a:r>
          </a:p>
        </p:txBody>
      </p:sp>
      <p:pic>
        <p:nvPicPr>
          <p:cNvPr id="4" name="Picture 2" descr="1,000+ Free Question Mark &amp; Question Images - Pixabay">
            <a:extLst>
              <a:ext uri="{FF2B5EF4-FFF2-40B4-BE49-F238E27FC236}">
                <a16:creationId xmlns:a16="http://schemas.microsoft.com/office/drawing/2014/main" id="{F742F3B7-D1FB-4D80-82F1-95FDDF9AAA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7782" y="231805"/>
            <a:ext cx="1911658" cy="1911658"/>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Dire challenges facing Canadians with disabilities during COVID-19 - UBC  Okanagan News">
            <a:extLst>
              <a:ext uri="{FF2B5EF4-FFF2-40B4-BE49-F238E27FC236}">
                <a16:creationId xmlns:a16="http://schemas.microsoft.com/office/drawing/2014/main" id="{FB4694D6-296C-4D2A-8822-4DA98087E0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792" b="8926"/>
          <a:stretch/>
        </p:blipFill>
        <p:spPr bwMode="auto">
          <a:xfrm>
            <a:off x="5819957" y="3653655"/>
            <a:ext cx="5477300" cy="270406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Buying Land in Texas: Zoning &amp; Environmental Considerations | Ranger Ridge">
            <a:extLst>
              <a:ext uri="{FF2B5EF4-FFF2-40B4-BE49-F238E27FC236}">
                <a16:creationId xmlns:a16="http://schemas.microsoft.com/office/drawing/2014/main" id="{8240F842-C7AD-64FD-2210-3C9D8FF26A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691" y="3653655"/>
            <a:ext cx="4321835" cy="272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00654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5741A9-B7CA-72CB-C64A-4F36D3221C9C}"/>
              </a:ext>
            </a:extLst>
          </p:cNvPr>
          <p:cNvSpPr>
            <a:spLocks noGrp="1"/>
          </p:cNvSpPr>
          <p:nvPr>
            <p:ph type="title"/>
          </p:nvPr>
        </p:nvSpPr>
        <p:spPr>
          <a:xfrm>
            <a:off x="405442" y="546655"/>
            <a:ext cx="11317856" cy="1325563"/>
          </a:xfrm>
        </p:spPr>
        <p:txBody>
          <a:bodyPr/>
          <a:lstStyle/>
          <a:p>
            <a:pPr algn="ctr"/>
            <a:r>
              <a:rPr kumimoji="0" lang="en-US" sz="4000" b="0" i="0" u="none" strike="noStrike" kern="1200" cap="none" spc="0" normalizeH="0" baseline="0" noProof="0" dirty="0">
                <a:ln>
                  <a:noFill/>
                </a:ln>
                <a:solidFill>
                  <a:prstClr val="white"/>
                </a:solidFill>
                <a:effectLst/>
                <a:uLnTx/>
                <a:uFillTx/>
                <a:latin typeface="Book Antiqua" panose="02040602050305030304" pitchFamily="18" charset="0"/>
                <a:ea typeface="+mj-ea"/>
                <a:cs typeface="+mj-cs"/>
              </a:rPr>
              <a:t>Federal Fair Housing Law</a:t>
            </a:r>
            <a:endParaRPr lang="en-US" dirty="0">
              <a:solidFill>
                <a:schemeClr val="bg1"/>
              </a:solidFill>
            </a:endParaRPr>
          </a:p>
        </p:txBody>
      </p:sp>
      <p:sp>
        <p:nvSpPr>
          <p:cNvPr id="2" name="Slide Number Placeholder 1">
            <a:extLst>
              <a:ext uri="{FF2B5EF4-FFF2-40B4-BE49-F238E27FC236}">
                <a16:creationId xmlns:a16="http://schemas.microsoft.com/office/drawing/2014/main" id="{F5251D4A-F9FB-8950-C074-CA6F90FF33B8}"/>
              </a:ext>
            </a:extLst>
          </p:cNvPr>
          <p:cNvSpPr>
            <a:spLocks noGrp="1"/>
          </p:cNvSpPr>
          <p:nvPr>
            <p:ph type="sldNum" sz="quarter" idx="12"/>
          </p:nvPr>
        </p:nvSpPr>
        <p:spPr/>
        <p:txBody>
          <a:bodyPr/>
          <a:lstStyle/>
          <a:p>
            <a:fld id="{F603CDE5-C1D8-4EDD-870F-A498BAFA520F}" type="slidenum">
              <a:rPr lang="en-US" noProof="0" smtClean="0"/>
              <a:t>16</a:t>
            </a:fld>
            <a:endParaRPr lang="en-US" noProof="0" dirty="0"/>
          </a:p>
        </p:txBody>
      </p:sp>
      <p:sp>
        <p:nvSpPr>
          <p:cNvPr id="5" name="Rectangle 1">
            <a:extLst>
              <a:ext uri="{FF2B5EF4-FFF2-40B4-BE49-F238E27FC236}">
                <a16:creationId xmlns:a16="http://schemas.microsoft.com/office/drawing/2014/main" id="{F0FA3C5D-00A1-C814-1CC1-0814EA13969E}"/>
              </a:ext>
            </a:extLst>
          </p:cNvPr>
          <p:cNvSpPr>
            <a:spLocks noChangeArrowheads="1"/>
          </p:cNvSpPr>
          <p:nvPr/>
        </p:nvSpPr>
        <p:spPr bwMode="auto">
          <a:xfrm>
            <a:off x="484497" y="2192952"/>
            <a:ext cx="11238801" cy="366254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A0A0A"/>
                </a:solidFill>
                <a:effectLst/>
                <a:latin typeface="Book Antiqua" panose="02040602050305030304" pitchFamily="18" charset="0"/>
              </a:rPr>
              <a:t>The Fair Housing Act (FHA) prohibits local governments from using zoning, land use policies, or administrative actions to discriminate against residents based on race, color, national origin, religion, sex, familial status, or disability. Zoning decisions must not be based on prejudices, fear, or stereotypes regarding protected groups.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Book Antiqua" panose="02040602050305030304" pitchFamily="18" charset="0"/>
            </a:endParaRPr>
          </a:p>
          <a:p>
            <a:pPr lvl="0"/>
            <a:r>
              <a:rPr kumimoji="0" lang="en-US" altLang="en-US" sz="2000" b="1" i="0" u="none" strike="noStrike" cap="none" normalizeH="0" baseline="0" dirty="0">
                <a:ln>
                  <a:noFill/>
                </a:ln>
                <a:solidFill>
                  <a:srgbClr val="0A0A0A"/>
                </a:solidFill>
                <a:effectLst/>
                <a:latin typeface="Book Antiqua" panose="02040602050305030304" pitchFamily="18" charset="0"/>
              </a:rPr>
              <a:t>Key aspects of the intersection between the FHA and </a:t>
            </a:r>
            <a:r>
              <a:rPr lang="en-US" sz="2000" b="1" dirty="0">
                <a:latin typeface="Book Antiqua" panose="02040602050305030304" pitchFamily="18" charset="0"/>
                <a:cs typeface="Arial" panose="020B0604020202020204" pitchFamily="34" charset="0"/>
              </a:rPr>
              <a:t>Zoning</a:t>
            </a:r>
            <a:r>
              <a:rPr kumimoji="0" lang="en-US" altLang="en-US" sz="2000" b="1" i="0" u="none" strike="noStrike" cap="none" normalizeH="0" baseline="0" dirty="0">
                <a:ln>
                  <a:noFill/>
                </a:ln>
                <a:effectLst/>
                <a:latin typeface="Book Antiqua" panose="02040602050305030304" pitchFamily="18" charset="0"/>
              </a:rPr>
              <a:t> include</a:t>
            </a:r>
            <a:r>
              <a:rPr kumimoji="0" lang="en-US" altLang="en-US" sz="2000" b="1" i="0" u="none" strike="noStrike" cap="none" normalizeH="0" baseline="0" dirty="0">
                <a:ln>
                  <a:noFill/>
                </a:ln>
                <a:solidFill>
                  <a:srgbClr val="0A0A0A"/>
                </a:solidFill>
                <a:effectLst/>
                <a:latin typeface="Book Antiqua" panose="0204060205030503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Book Antiqua" panose="0204060205030503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sz="2000" b="1" i="0" u="none" strike="noStrike" cap="none" normalizeH="0" baseline="0" dirty="0">
                <a:ln>
                  <a:noFill/>
                </a:ln>
                <a:solidFill>
                  <a:srgbClr val="0A0A0A"/>
                </a:solidFill>
                <a:effectLst/>
                <a:latin typeface="Book Antiqua" panose="02040602050305030304" pitchFamily="18" charset="0"/>
              </a:rPr>
              <a:t>Reasonable Accommodations:</a:t>
            </a:r>
            <a:r>
              <a:rPr kumimoji="0" lang="en-US" altLang="en-US" sz="2000" b="0" i="0" u="none" strike="noStrike" cap="none" normalizeH="0" baseline="0" dirty="0">
                <a:ln>
                  <a:noFill/>
                </a:ln>
                <a:solidFill>
                  <a:srgbClr val="0A0A0A"/>
                </a:solidFill>
                <a:effectLst/>
                <a:latin typeface="Book Antiqua" panose="02040602050305030304" pitchFamily="18" charset="0"/>
              </a:rPr>
              <a:t> Municipalities must make reasonable exceptions to zoning regulations when necessary to provide equal housing opportunities, particularly for individuals with disabilities.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rgbClr val="0A0A0A"/>
              </a:solidFill>
              <a:effectLst/>
              <a:latin typeface="Book Antiqua" panose="0204060205030503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25886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circle(in)">
                                      <p:cBhvr>
                                        <p:cTn id="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diagram&#10;&#10;AI-generated content may be incorrect.">
            <a:extLst>
              <a:ext uri="{FF2B5EF4-FFF2-40B4-BE49-F238E27FC236}">
                <a16:creationId xmlns:a16="http://schemas.microsoft.com/office/drawing/2014/main" id="{29EC74D8-4BD6-B706-0288-292115FDA55F}"/>
              </a:ext>
            </a:extLst>
          </p:cNvPr>
          <p:cNvPicPr>
            <a:picLocks noGrp="1" noChangeAspect="1"/>
          </p:cNvPicPr>
          <p:nvPr>
            <p:ph type="pic" sz="quarter" idx="10"/>
          </p:nvPr>
        </p:nvPicPr>
        <p:blipFill>
          <a:blip r:embed="rId2"/>
          <a:srcRect t="1182" b="1182"/>
          <a:stretch>
            <a:fillRect/>
          </a:stretch>
        </p:blipFill>
        <p:spPr/>
      </p:pic>
      <p:sp>
        <p:nvSpPr>
          <p:cNvPr id="6" name="Slide Number Placeholder 5">
            <a:extLst>
              <a:ext uri="{FF2B5EF4-FFF2-40B4-BE49-F238E27FC236}">
                <a16:creationId xmlns:a16="http://schemas.microsoft.com/office/drawing/2014/main" id="{B80CE7E3-885D-D1A5-C6F7-7C2EF9CB2848}"/>
              </a:ext>
            </a:extLst>
          </p:cNvPr>
          <p:cNvSpPr>
            <a:spLocks noGrp="1"/>
          </p:cNvSpPr>
          <p:nvPr>
            <p:ph type="sldNum" sz="quarter" idx="12"/>
          </p:nvPr>
        </p:nvSpPr>
        <p:spPr/>
        <p:txBody>
          <a:bodyPr/>
          <a:lstStyle/>
          <a:p>
            <a:fld id="{19B51A1E-902D-48AF-9020-955120F399B6}" type="slidenum">
              <a:rPr lang="en-US" noProof="0" smtClean="0"/>
              <a:pPr/>
              <a:t>17</a:t>
            </a:fld>
            <a:endParaRPr lang="en-US" noProof="0" dirty="0"/>
          </a:p>
        </p:txBody>
      </p:sp>
      <p:sp>
        <p:nvSpPr>
          <p:cNvPr id="9" name="Title 1">
            <a:extLst>
              <a:ext uri="{FF2B5EF4-FFF2-40B4-BE49-F238E27FC236}">
                <a16:creationId xmlns:a16="http://schemas.microsoft.com/office/drawing/2014/main" id="{A34DBCA2-1AE9-E7E9-5276-0286ECB14E87}"/>
              </a:ext>
            </a:extLst>
          </p:cNvPr>
          <p:cNvSpPr>
            <a:spLocks noGrp="1"/>
          </p:cNvSpPr>
          <p:nvPr>
            <p:ph type="body" sz="quarter" idx="13"/>
          </p:nvPr>
        </p:nvSpPr>
        <p:spPr>
          <a:xfrm>
            <a:off x="0" y="5284099"/>
            <a:ext cx="5956300" cy="1211592"/>
          </a:xfrm>
        </p:spPr>
        <p:txBody>
          <a:bodyPr>
            <a:noAutofit/>
          </a:bodyPr>
          <a:lstStyle/>
          <a:p>
            <a:r>
              <a:rPr lang="en-US" sz="4000" b="1" dirty="0">
                <a:solidFill>
                  <a:srgbClr val="E28700"/>
                </a:solidFill>
                <a:latin typeface="Book Antiqua" panose="02040602050305030304" pitchFamily="18" charset="0"/>
                <a:cs typeface="Times New Roman" panose="02020603050405020304" pitchFamily="18" charset="0"/>
              </a:rPr>
              <a:t>Reasonable Accommodation</a:t>
            </a:r>
            <a:r>
              <a:rPr lang="en-US" sz="4000" b="1" cap="small" dirty="0">
                <a:solidFill>
                  <a:srgbClr val="E28700"/>
                </a:solidFill>
                <a:latin typeface="Book Antiqua" panose="02040602050305030304" pitchFamily="18" charset="0"/>
                <a:cs typeface="Times New Roman" panose="02020603050405020304" pitchFamily="18" charset="0"/>
              </a:rPr>
              <a:t> </a:t>
            </a:r>
            <a:endParaRPr lang="en-US" sz="4000" b="1" dirty="0">
              <a:solidFill>
                <a:srgbClr val="E28700"/>
              </a:solidFill>
              <a:latin typeface="Book Antiqua" panose="02040602050305030304" pitchFamily="18" charset="0"/>
              <a:cs typeface="Times New Roman" panose="02020603050405020304" pitchFamily="18" charset="0"/>
            </a:endParaRPr>
          </a:p>
        </p:txBody>
      </p:sp>
      <p:sp>
        <p:nvSpPr>
          <p:cNvPr id="10" name="Content Placeholder 3">
            <a:extLst>
              <a:ext uri="{FF2B5EF4-FFF2-40B4-BE49-F238E27FC236}">
                <a16:creationId xmlns:a16="http://schemas.microsoft.com/office/drawing/2014/main" id="{D4D9F348-FD5B-DA7B-8E19-06A104843061}"/>
              </a:ext>
            </a:extLst>
          </p:cNvPr>
          <p:cNvSpPr>
            <a:spLocks noGrp="1"/>
          </p:cNvSpPr>
          <p:nvPr>
            <p:ph type="title"/>
          </p:nvPr>
        </p:nvSpPr>
        <p:spPr>
          <a:xfrm>
            <a:off x="-1588" y="3328988"/>
            <a:ext cx="5957888" cy="1958975"/>
          </a:xfrm>
        </p:spPr>
        <p:txBody>
          <a:bodyPr>
            <a:normAutofit/>
          </a:bodyPr>
          <a:lstStyle/>
          <a:p>
            <a:pPr marL="0" indent="0">
              <a:buNone/>
            </a:pPr>
            <a:br>
              <a:rPr lang="en-US" sz="2400" b="0" dirty="0">
                <a:solidFill>
                  <a:schemeClr val="tx1"/>
                </a:solidFill>
                <a:latin typeface="Book Antiqua" panose="02040602050305030304" pitchFamily="18" charset="0"/>
                <a:cs typeface="Times New Roman" panose="02020603050405020304" pitchFamily="18" charset="0"/>
              </a:rPr>
            </a:br>
            <a:endParaRPr lang="en-US" sz="2700" b="0" dirty="0">
              <a:solidFill>
                <a:schemeClr val="accent2"/>
              </a:solidFill>
              <a:latin typeface="Amasis MT Pro Light" panose="02040304050005020304" pitchFamily="18" charset="0"/>
              <a:cs typeface="Arial" panose="020B0604020202020204" pitchFamily="34" charset="0"/>
            </a:endParaRPr>
          </a:p>
          <a:p>
            <a:endParaRPr lang="en-US" dirty="0"/>
          </a:p>
        </p:txBody>
      </p:sp>
      <p:sp>
        <p:nvSpPr>
          <p:cNvPr id="12" name="TextBox 11">
            <a:extLst>
              <a:ext uri="{FF2B5EF4-FFF2-40B4-BE49-F238E27FC236}">
                <a16:creationId xmlns:a16="http://schemas.microsoft.com/office/drawing/2014/main" id="{299E86AA-4EBE-AF7D-5512-3B0CB0CD7E2B}"/>
              </a:ext>
            </a:extLst>
          </p:cNvPr>
          <p:cNvSpPr txBox="1"/>
          <p:nvPr/>
        </p:nvSpPr>
        <p:spPr>
          <a:xfrm>
            <a:off x="110948" y="3614706"/>
            <a:ext cx="5720509" cy="1631216"/>
          </a:xfrm>
          <a:prstGeom prst="rect">
            <a:avLst/>
          </a:prstGeom>
          <a:noFill/>
        </p:spPr>
        <p:txBody>
          <a:bodyPr wrap="square">
            <a:spAutoFit/>
          </a:bodyPr>
          <a:lstStyle/>
          <a:p>
            <a:pPr algn="just"/>
            <a:r>
              <a:rPr lang="en-US" sz="2000" dirty="0">
                <a:solidFill>
                  <a:schemeClr val="tx1"/>
                </a:solidFill>
                <a:latin typeface="Book Antiqua" panose="02040602050305030304" pitchFamily="18" charset="0"/>
                <a:cs typeface="Times New Roman" panose="02020603050405020304" pitchFamily="18" charset="0"/>
              </a:rPr>
              <a:t>FHA mandates that zoning officials  change, waive, or make exceptions in their zoning rules to afford people with disabilities the same opportunity to housing as those who are without disabilities.” </a:t>
            </a:r>
            <a:endParaRPr lang="en-US" sz="2000" dirty="0">
              <a:latin typeface="Book Antiqua" panose="02040602050305030304" pitchFamily="18" charset="0"/>
            </a:endParaRPr>
          </a:p>
        </p:txBody>
      </p:sp>
      <p:sp>
        <p:nvSpPr>
          <p:cNvPr id="13" name="Rectangle 12">
            <a:extLst>
              <a:ext uri="{FF2B5EF4-FFF2-40B4-BE49-F238E27FC236}">
                <a16:creationId xmlns:a16="http://schemas.microsoft.com/office/drawing/2014/main" id="{E8BF9E54-E10A-24EE-E0B0-02CD856A5903}"/>
              </a:ext>
            </a:extLst>
          </p:cNvPr>
          <p:cNvSpPr/>
          <p:nvPr/>
        </p:nvSpPr>
        <p:spPr>
          <a:xfrm>
            <a:off x="0" y="6495691"/>
            <a:ext cx="12192000" cy="22161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94FC83B-BF90-66F8-4D75-22E7A27C7F97}"/>
              </a:ext>
            </a:extLst>
          </p:cNvPr>
          <p:cNvSpPr/>
          <p:nvPr/>
        </p:nvSpPr>
        <p:spPr>
          <a:xfrm>
            <a:off x="5374257" y="4938145"/>
            <a:ext cx="276045" cy="261133"/>
          </a:xfrm>
          <a:prstGeom prst="ellipse">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2476908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1F5D0-B02F-D842-62FE-8D53706CC22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06F8C8-B585-C2B1-613E-6AD8A5124C85}"/>
              </a:ext>
            </a:extLst>
          </p:cNvPr>
          <p:cNvSpPr>
            <a:spLocks noGrp="1"/>
          </p:cNvSpPr>
          <p:nvPr>
            <p:ph type="title"/>
          </p:nvPr>
        </p:nvSpPr>
        <p:spPr>
          <a:xfrm>
            <a:off x="405442" y="546655"/>
            <a:ext cx="11317856" cy="1325563"/>
          </a:xfrm>
        </p:spPr>
        <p:txBody>
          <a:bodyPr/>
          <a:lstStyle/>
          <a:p>
            <a:pPr algn="ctr"/>
            <a:r>
              <a:rPr kumimoji="0" lang="en-US" sz="4000" b="0" i="0" u="none" strike="noStrike" kern="1200" cap="none" spc="0" normalizeH="0" baseline="0" noProof="0" dirty="0">
                <a:ln>
                  <a:noFill/>
                </a:ln>
                <a:solidFill>
                  <a:prstClr val="white"/>
                </a:solidFill>
                <a:effectLst/>
                <a:uLnTx/>
                <a:uFillTx/>
                <a:latin typeface="Book Antiqua" panose="02040602050305030304" pitchFamily="18" charset="0"/>
                <a:ea typeface="+mj-ea"/>
                <a:cs typeface="+mj-cs"/>
              </a:rPr>
              <a:t>Federal Fair Housing Law</a:t>
            </a:r>
            <a:endParaRPr lang="en-US" dirty="0">
              <a:solidFill>
                <a:schemeClr val="bg1"/>
              </a:solidFill>
            </a:endParaRPr>
          </a:p>
        </p:txBody>
      </p:sp>
      <p:sp>
        <p:nvSpPr>
          <p:cNvPr id="2" name="Slide Number Placeholder 1">
            <a:extLst>
              <a:ext uri="{FF2B5EF4-FFF2-40B4-BE49-F238E27FC236}">
                <a16:creationId xmlns:a16="http://schemas.microsoft.com/office/drawing/2014/main" id="{3A2441D0-1BA7-47AE-8666-93482B5906CF}"/>
              </a:ext>
            </a:extLst>
          </p:cNvPr>
          <p:cNvSpPr>
            <a:spLocks noGrp="1"/>
          </p:cNvSpPr>
          <p:nvPr>
            <p:ph type="sldNum" sz="quarter" idx="12"/>
          </p:nvPr>
        </p:nvSpPr>
        <p:spPr/>
        <p:txBody>
          <a:bodyPr/>
          <a:lstStyle/>
          <a:p>
            <a:fld id="{F603CDE5-C1D8-4EDD-870F-A498BAFA520F}" type="slidenum">
              <a:rPr lang="en-US" noProof="0" smtClean="0"/>
              <a:t>18</a:t>
            </a:fld>
            <a:endParaRPr lang="en-US" noProof="0" dirty="0"/>
          </a:p>
        </p:txBody>
      </p:sp>
      <p:sp>
        <p:nvSpPr>
          <p:cNvPr id="5" name="Rectangle 1">
            <a:extLst>
              <a:ext uri="{FF2B5EF4-FFF2-40B4-BE49-F238E27FC236}">
                <a16:creationId xmlns:a16="http://schemas.microsoft.com/office/drawing/2014/main" id="{017DBBC2-4451-AFD6-E9F0-C43C317A36B9}"/>
              </a:ext>
            </a:extLst>
          </p:cNvPr>
          <p:cNvSpPr>
            <a:spLocks noChangeArrowheads="1"/>
          </p:cNvSpPr>
          <p:nvPr/>
        </p:nvSpPr>
        <p:spPr bwMode="auto">
          <a:xfrm>
            <a:off x="484497" y="2269193"/>
            <a:ext cx="11238801" cy="35086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A0A0A"/>
                </a:solidFill>
                <a:effectLst/>
                <a:latin typeface="Book Antiqua" panose="02040602050305030304" pitchFamily="18" charset="0"/>
              </a:rPr>
              <a:t>The Fair Housing Act (FHA) prohibits local governments from using zoning, land use policies, or administrative actions to discriminate against residents based on race, color, national origin, religion, sex, familial status, or disability. Zoning decisions must not be based on prejudices, fear, or stereotypes regarding protected groups.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Book Antiqua" panose="02040602050305030304" pitchFamily="18" charset="0"/>
            </a:endParaRPr>
          </a:p>
          <a:p>
            <a:pPr lvl="0"/>
            <a:r>
              <a:rPr kumimoji="0" lang="en-US" altLang="en-US" sz="1400" b="1" i="0" u="none" strike="noStrike" cap="none" normalizeH="0" baseline="0" dirty="0">
                <a:ln>
                  <a:noFill/>
                </a:ln>
                <a:solidFill>
                  <a:srgbClr val="0A0A0A"/>
                </a:solidFill>
                <a:effectLst/>
                <a:latin typeface="Book Antiqua" panose="02040602050305030304" pitchFamily="18" charset="0"/>
              </a:rPr>
              <a:t>Key aspects of the intersection between the FHA and </a:t>
            </a:r>
            <a:r>
              <a:rPr lang="en-US" sz="1400" b="1" dirty="0">
                <a:latin typeface="Book Antiqua" panose="02040602050305030304" pitchFamily="18" charset="0"/>
                <a:cs typeface="Arial" panose="020B0604020202020204" pitchFamily="34" charset="0"/>
              </a:rPr>
              <a:t>Zoning</a:t>
            </a:r>
            <a:r>
              <a:rPr kumimoji="0" lang="en-US" altLang="en-US" sz="1400" b="1" i="0" u="none" strike="noStrike" cap="none" normalizeH="0" baseline="0" dirty="0">
                <a:ln>
                  <a:noFill/>
                </a:ln>
                <a:effectLst/>
                <a:latin typeface="Book Antiqua" panose="02040602050305030304" pitchFamily="18" charset="0"/>
              </a:rPr>
              <a:t> include</a:t>
            </a:r>
            <a:r>
              <a:rPr kumimoji="0" lang="en-US" altLang="en-US" sz="1400" b="1" i="0" u="none" strike="noStrike" cap="none" normalizeH="0" baseline="0" dirty="0">
                <a:ln>
                  <a:noFill/>
                </a:ln>
                <a:solidFill>
                  <a:srgbClr val="0A0A0A"/>
                </a:solidFill>
                <a:effectLst/>
                <a:latin typeface="Book Antiqua" panose="0204060205030503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Book Antiqua" panose="0204060205030503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sz="1400" b="1" i="0" u="none" strike="noStrike" cap="none" normalizeH="0" baseline="0" dirty="0">
                <a:ln>
                  <a:noFill/>
                </a:ln>
                <a:solidFill>
                  <a:srgbClr val="0A0A0A"/>
                </a:solidFill>
                <a:effectLst/>
                <a:latin typeface="Book Antiqua" panose="02040602050305030304" pitchFamily="18" charset="0"/>
              </a:rPr>
              <a:t>Reasonable Accommodations:</a:t>
            </a:r>
            <a:r>
              <a:rPr kumimoji="0" lang="en-US" altLang="en-US" sz="1400" b="0" i="0" u="none" strike="noStrike" cap="none" normalizeH="0" baseline="0" dirty="0">
                <a:ln>
                  <a:noFill/>
                </a:ln>
                <a:solidFill>
                  <a:srgbClr val="0A0A0A"/>
                </a:solidFill>
                <a:effectLst/>
                <a:latin typeface="Book Antiqua" panose="02040602050305030304" pitchFamily="18" charset="0"/>
              </a:rPr>
              <a:t> Municipalities must make reasonable exceptions to zoning regulations when necessary to provide equal housing opportunities, particularly for individuals with disabilities.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rgbClr val="0A0A0A"/>
              </a:solidFill>
              <a:effectLst/>
              <a:latin typeface="Book Antiqua" panose="0204060205030503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sz="1400" b="1" i="0" u="none" strike="noStrike" cap="none" normalizeH="0" baseline="0" dirty="0">
                <a:ln>
                  <a:noFill/>
                </a:ln>
                <a:solidFill>
                  <a:srgbClr val="0A0A0A"/>
                </a:solidFill>
                <a:effectLst/>
                <a:latin typeface="Book Antiqua" panose="02040602050305030304" pitchFamily="18" charset="0"/>
              </a:rPr>
              <a:t>Group Homes:</a:t>
            </a:r>
            <a:r>
              <a:rPr kumimoji="0" lang="en-US" altLang="en-US" sz="1400" b="0" i="0" u="none" strike="noStrike" cap="none" normalizeH="0" baseline="0" dirty="0">
                <a:ln>
                  <a:noFill/>
                </a:ln>
                <a:solidFill>
                  <a:srgbClr val="0A0A0A"/>
                </a:solidFill>
                <a:effectLst/>
                <a:latin typeface="Book Antiqua" panose="02040602050305030304" pitchFamily="18" charset="0"/>
              </a:rPr>
              <a:t> The FHA protects group homes for people with disabilities from being unfairly targeted or excluded by restrictive zoning ordinances.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rgbClr val="0A0A0A"/>
              </a:solidFill>
              <a:effectLst/>
              <a:latin typeface="Book Antiqua" panose="0204060205030503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sz="1400" b="1" i="0" u="none" strike="noStrike" cap="none" normalizeH="0" baseline="0" dirty="0">
                <a:ln>
                  <a:noFill/>
                </a:ln>
                <a:solidFill>
                  <a:srgbClr val="0A0A0A"/>
                </a:solidFill>
                <a:effectLst/>
                <a:latin typeface="Book Antiqua" panose="02040602050305030304" pitchFamily="18" charset="0"/>
              </a:rPr>
              <a:t>Discriminatory Land Use:</a:t>
            </a:r>
            <a:r>
              <a:rPr kumimoji="0" lang="en-US" altLang="en-US" sz="1400" b="0" i="0" u="none" strike="noStrike" cap="none" normalizeH="0" baseline="0" dirty="0">
                <a:ln>
                  <a:noFill/>
                </a:ln>
                <a:solidFill>
                  <a:srgbClr val="0A0A0A"/>
                </a:solidFill>
                <a:effectLst/>
                <a:latin typeface="Book Antiqua" panose="02040602050305030304" pitchFamily="18" charset="0"/>
              </a:rPr>
              <a:t> Zoning decisions that deny permits for multifamily or affordable housing based on the anticipated</a:t>
            </a:r>
            <a:r>
              <a:rPr lang="en-US" altLang="en-US" sz="1400" dirty="0">
                <a:solidFill>
                  <a:srgbClr val="0A0A0A"/>
                </a:solidFill>
                <a:latin typeface="Book Antiqua" panose="02040602050305030304" pitchFamily="18" charset="0"/>
              </a:rPr>
              <a:t> </a:t>
            </a:r>
            <a:r>
              <a:rPr kumimoji="0" lang="en-US" altLang="en-US" sz="1400" b="0" i="0" u="none" strike="noStrike" cap="none" normalizeH="0" baseline="0" dirty="0">
                <a:ln>
                  <a:noFill/>
                </a:ln>
                <a:solidFill>
                  <a:srgbClr val="0A0A0A"/>
                </a:solidFill>
                <a:effectLst/>
                <a:latin typeface="Book Antiqua" panose="02040602050305030304" pitchFamily="18" charset="0"/>
              </a:rPr>
              <a:t>composition of the residents violate federal law.</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rgbClr val="0A0A0A"/>
              </a:solidFill>
              <a:effectLst/>
              <a:latin typeface="Book Antiqua" panose="0204060205030503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89861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circle(in)">
                                      <p:cBhvr>
                                        <p:cTn id="7" dur="2000"/>
                                        <p:tgtEl>
                                          <p:spTgt spid="5">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8" end="8"/>
                                            </p:txEl>
                                          </p:spTgt>
                                        </p:tgtEl>
                                        <p:attrNameLst>
                                          <p:attrName>style.visibility</p:attrName>
                                        </p:attrNameLst>
                                      </p:cBhvr>
                                      <p:to>
                                        <p:strVal val="visible"/>
                                      </p:to>
                                    </p:set>
                                    <p:animEffect transition="in" filter="circle(in)">
                                      <p:cBhvr>
                                        <p:cTn id="12"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81192" y="702156"/>
            <a:ext cx="11030800" cy="1013800"/>
          </a:xfrm>
        </p:spPr>
        <p:txBody>
          <a:bodyPr>
            <a:normAutofit/>
          </a:bodyPr>
          <a:lstStyle/>
          <a:p>
            <a:pPr algn="ctr" eaLnBrk="1" hangingPunct="1"/>
            <a:r>
              <a:rPr lang="en-US" sz="6000" dirty="0">
                <a:solidFill>
                  <a:schemeClr val="bg1"/>
                </a:solidFill>
                <a:latin typeface="Book Antiqua" panose="02040602050305030304" pitchFamily="18" charset="0"/>
                <a:cs typeface="Arial" panose="020B0604020202020204" pitchFamily="34" charset="0"/>
              </a:rPr>
              <a:t>Discriminatory Zoning</a:t>
            </a:r>
          </a:p>
        </p:txBody>
      </p:sp>
      <p:sp>
        <p:nvSpPr>
          <p:cNvPr id="18435" name="Rectangle 3"/>
          <p:cNvSpPr>
            <a:spLocks noGrp="1" noChangeArrowheads="1"/>
          </p:cNvSpPr>
          <p:nvPr>
            <p:ph idx="1"/>
          </p:nvPr>
        </p:nvSpPr>
        <p:spPr>
          <a:xfrm>
            <a:off x="581192" y="1974694"/>
            <a:ext cx="4931841" cy="4431010"/>
          </a:xfrm>
        </p:spPr>
        <p:txBody>
          <a:bodyPr>
            <a:noAutofit/>
          </a:bodyPr>
          <a:lstStyle/>
          <a:p>
            <a:pPr>
              <a:lnSpc>
                <a:spcPct val="90000"/>
              </a:lnSpc>
              <a:spcBef>
                <a:spcPts val="0"/>
              </a:spcBef>
            </a:pPr>
            <a:r>
              <a:rPr lang="en-US" sz="1800" dirty="0">
                <a:latin typeface="Book Antiqua" panose="02040602050305030304" pitchFamily="18" charset="0"/>
              </a:rPr>
              <a:t>Avoid exclusionary zoning - restrictions based on who will be living there.  Is a  protected class affected? </a:t>
            </a:r>
          </a:p>
          <a:p>
            <a:pPr>
              <a:lnSpc>
                <a:spcPct val="90000"/>
              </a:lnSpc>
              <a:spcBef>
                <a:spcPts val="0"/>
              </a:spcBef>
            </a:pPr>
            <a:endParaRPr lang="en-US" sz="1800" dirty="0">
              <a:latin typeface="Book Antiqua" panose="02040602050305030304" pitchFamily="18" charset="0"/>
            </a:endParaRPr>
          </a:p>
          <a:p>
            <a:pPr marL="0" indent="0">
              <a:spcBef>
                <a:spcPts val="0"/>
              </a:spcBef>
              <a:buNone/>
            </a:pPr>
            <a:r>
              <a:rPr lang="en-US" sz="1400" dirty="0">
                <a:latin typeface="Gill Sans MT" panose="020B0502020104020203" pitchFamily="34" charset="0"/>
              </a:rPr>
              <a:t>(Excludes certain types of land uses from a given community, especially to regulate racial and economic diversity).</a:t>
            </a:r>
          </a:p>
          <a:p>
            <a:pPr eaLnBrk="1" hangingPunct="1">
              <a:lnSpc>
                <a:spcPct val="90000"/>
              </a:lnSpc>
              <a:buNone/>
            </a:pPr>
            <a:endParaRPr lang="en-US" sz="1400" dirty="0">
              <a:latin typeface="Gill Sans MT" panose="020B0502020104020203" pitchFamily="34" charset="0"/>
            </a:endParaRPr>
          </a:p>
          <a:p>
            <a:pPr>
              <a:lnSpc>
                <a:spcPct val="90000"/>
              </a:lnSpc>
            </a:pPr>
            <a:r>
              <a:rPr lang="en-US" sz="1800" dirty="0">
                <a:latin typeface="Book Antiqua" panose="02040602050305030304" pitchFamily="18" charset="0"/>
              </a:rPr>
              <a:t>Avoid restricting affordable housing because of the disability or race of residents, e.g. Sussex County, Del. </a:t>
            </a:r>
          </a:p>
          <a:p>
            <a:pPr marL="0" indent="0">
              <a:lnSpc>
                <a:spcPct val="90000"/>
              </a:lnSpc>
              <a:buNone/>
            </a:pPr>
            <a:r>
              <a:rPr lang="en-US" sz="1400" dirty="0">
                <a:latin typeface="Gill Sans MT" panose="020B0502020104020203" pitchFamily="34" charset="0"/>
              </a:rPr>
              <a:t>(Keeps affordable housing out of neighborhoods through land use and building code requirements).</a:t>
            </a:r>
          </a:p>
          <a:p>
            <a:pPr eaLnBrk="1" hangingPunct="1">
              <a:lnSpc>
                <a:spcPct val="90000"/>
              </a:lnSpc>
              <a:buNone/>
            </a:pPr>
            <a:endParaRPr lang="en-US" sz="1400" dirty="0">
              <a:latin typeface="Gill Sans MT" panose="020B0502020104020203" pitchFamily="34" charset="0"/>
            </a:endParaRPr>
          </a:p>
          <a:p>
            <a:pPr eaLnBrk="1" hangingPunct="1">
              <a:lnSpc>
                <a:spcPct val="90000"/>
              </a:lnSpc>
            </a:pPr>
            <a:r>
              <a:rPr lang="en-US" sz="1600" dirty="0">
                <a:latin typeface="Book Antiqua" panose="02040602050305030304" pitchFamily="18" charset="0"/>
              </a:rPr>
              <a:t>Avoid restricting group home, shelters, or supportive housing because residents have mental disabilities.</a:t>
            </a:r>
          </a:p>
        </p:txBody>
      </p:sp>
      <p:pic>
        <p:nvPicPr>
          <p:cNvPr id="1026" name="Picture 2" descr="Boosting Profits: Why Developers' Cry to 'End Exclusionary Zoning' is a Hoax">
            <a:extLst>
              <a:ext uri="{FF2B5EF4-FFF2-40B4-BE49-F238E27FC236}">
                <a16:creationId xmlns:a16="http://schemas.microsoft.com/office/drawing/2014/main" id="{4FB1B797-8326-4DBC-BA56-7B4F6F0E23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3950" y="2050569"/>
            <a:ext cx="6153150" cy="41052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nector: Elbow 2">
            <a:extLst>
              <a:ext uri="{FF2B5EF4-FFF2-40B4-BE49-F238E27FC236}">
                <a16:creationId xmlns:a16="http://schemas.microsoft.com/office/drawing/2014/main" id="{F67B6CBE-EB90-4B75-9B85-01F8F50725F1}"/>
              </a:ext>
            </a:extLst>
          </p:cNvPr>
          <p:cNvCxnSpPr/>
          <p:nvPr/>
        </p:nvCxnSpPr>
        <p:spPr>
          <a:xfrm>
            <a:off x="0" y="624823"/>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3496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circle(in)">
                                      <p:cBhvr>
                                        <p:cTn id="7" dur="2000"/>
                                        <p:tgtEl>
                                          <p:spTgt spid="1843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8435">
                                            <p:txEl>
                                              <p:pRg st="2" end="2"/>
                                            </p:txEl>
                                          </p:spTgt>
                                        </p:tgtEl>
                                        <p:attrNameLst>
                                          <p:attrName>style.visibility</p:attrName>
                                        </p:attrNameLst>
                                      </p:cBhvr>
                                      <p:to>
                                        <p:strVal val="visible"/>
                                      </p:to>
                                    </p:set>
                                    <p:animEffect transition="in" filter="circle(in)">
                                      <p:cBhvr>
                                        <p:cTn id="10" dur="2000"/>
                                        <p:tgtEl>
                                          <p:spTgt spid="1843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animEffect transition="in" filter="circle(in)">
                                      <p:cBhvr>
                                        <p:cTn id="15" dur="2000"/>
                                        <p:tgtEl>
                                          <p:spTgt spid="18435">
                                            <p:txEl>
                                              <p:pRg st="4" end="4"/>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18435">
                                            <p:txEl>
                                              <p:pRg st="5" end="5"/>
                                            </p:txEl>
                                          </p:spTgt>
                                        </p:tgtEl>
                                        <p:attrNameLst>
                                          <p:attrName>style.visibility</p:attrName>
                                        </p:attrNameLst>
                                      </p:cBhvr>
                                      <p:to>
                                        <p:strVal val="visible"/>
                                      </p:to>
                                    </p:set>
                                    <p:animEffect transition="in" filter="circle(in)">
                                      <p:cBhvr>
                                        <p:cTn id="18" dur="2000"/>
                                        <p:tgtEl>
                                          <p:spTgt spid="18435">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8435">
                                            <p:txEl>
                                              <p:pRg st="7" end="7"/>
                                            </p:txEl>
                                          </p:spTgt>
                                        </p:tgtEl>
                                        <p:attrNameLst>
                                          <p:attrName>style.visibility</p:attrName>
                                        </p:attrNameLst>
                                      </p:cBhvr>
                                      <p:to>
                                        <p:strVal val="visible"/>
                                      </p:to>
                                    </p:set>
                                    <p:animEffect transition="in" filter="circle(in)">
                                      <p:cBhvr>
                                        <p:cTn id="23" dur="2000"/>
                                        <p:tgtEl>
                                          <p:spTgt spid="184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7484D8F-92E1-4730-BF51-4624062A984B}"/>
              </a:ext>
            </a:extLst>
          </p:cNvPr>
          <p:cNvSpPr/>
          <p:nvPr/>
        </p:nvSpPr>
        <p:spPr>
          <a:xfrm>
            <a:off x="361246" y="0"/>
            <a:ext cx="4536078" cy="205533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9BD143D-43DD-4A9E-91C9-81091D73EFC8}"/>
              </a:ext>
            </a:extLst>
          </p:cNvPr>
          <p:cNvSpPr/>
          <p:nvPr/>
        </p:nvSpPr>
        <p:spPr>
          <a:xfrm>
            <a:off x="4479721" y="73198"/>
            <a:ext cx="7712279" cy="29072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Placeholder 16">
            <a:extLst>
              <a:ext uri="{FF2B5EF4-FFF2-40B4-BE49-F238E27FC236}">
                <a16:creationId xmlns:a16="http://schemas.microsoft.com/office/drawing/2014/main" id="{F1155028-2BE3-4DA7-8A21-AE9D72292ED7}"/>
              </a:ext>
            </a:extLst>
          </p:cNvPr>
          <p:cNvPicPr>
            <a:picLocks noGrp="1" noChangeAspect="1"/>
          </p:cNvPicPr>
          <p:nvPr>
            <p:ph type="pic" sz="quarter" idx="12"/>
          </p:nvPr>
        </p:nvPicPr>
        <p:blipFill>
          <a:blip r:embed="rId3"/>
          <a:srcRect l="17690" r="17690"/>
          <a:stretch>
            <a:fillRect/>
          </a:stretch>
        </p:blipFill>
        <p:spPr/>
      </p:pic>
      <p:sp>
        <p:nvSpPr>
          <p:cNvPr id="3" name="Text Placeholder 2">
            <a:extLst>
              <a:ext uri="{FF2B5EF4-FFF2-40B4-BE49-F238E27FC236}">
                <a16:creationId xmlns:a16="http://schemas.microsoft.com/office/drawing/2014/main" id="{F51A0AE9-6115-4FFC-BBC1-7C73295578A2}"/>
              </a:ext>
            </a:extLst>
          </p:cNvPr>
          <p:cNvSpPr>
            <a:spLocks noGrp="1"/>
          </p:cNvSpPr>
          <p:nvPr>
            <p:ph type="body" sz="quarter" idx="11"/>
          </p:nvPr>
        </p:nvSpPr>
        <p:spPr>
          <a:xfrm>
            <a:off x="5364774" y="2055335"/>
            <a:ext cx="4113619" cy="755650"/>
          </a:xfrm>
        </p:spPr>
        <p:txBody>
          <a:bodyPr>
            <a:normAutofit/>
          </a:bodyPr>
          <a:lstStyle/>
          <a:p>
            <a:r>
              <a:rPr lang="en-US" sz="2400" dirty="0">
                <a:latin typeface="Arial" panose="020B0604020202020204" pitchFamily="34" charset="0"/>
              </a:rPr>
              <a:t>Fair Housing Law Overview</a:t>
            </a:r>
          </a:p>
        </p:txBody>
      </p:sp>
      <p:sp>
        <p:nvSpPr>
          <p:cNvPr id="4" name="Text Placeholder 3">
            <a:extLst>
              <a:ext uri="{FF2B5EF4-FFF2-40B4-BE49-F238E27FC236}">
                <a16:creationId xmlns:a16="http://schemas.microsoft.com/office/drawing/2014/main" id="{1AE613C0-4699-4281-B7BD-E076FCD06AA8}"/>
              </a:ext>
            </a:extLst>
          </p:cNvPr>
          <p:cNvSpPr>
            <a:spLocks noGrp="1"/>
          </p:cNvSpPr>
          <p:nvPr>
            <p:ph type="body" sz="quarter" idx="13"/>
          </p:nvPr>
        </p:nvSpPr>
        <p:spPr>
          <a:xfrm>
            <a:off x="5364774" y="2782449"/>
            <a:ext cx="6699979" cy="755650"/>
          </a:xfrm>
        </p:spPr>
        <p:txBody>
          <a:bodyPr>
            <a:normAutofit/>
          </a:bodyPr>
          <a:lstStyle/>
          <a:p>
            <a:r>
              <a:rPr lang="en-US" sz="2400" dirty="0">
                <a:latin typeface="Arial" panose="020B0604020202020204" pitchFamily="34" charset="0"/>
              </a:rPr>
              <a:t>What Does Fair Housing Has to do With Zoning</a:t>
            </a:r>
          </a:p>
        </p:txBody>
      </p:sp>
      <p:sp>
        <p:nvSpPr>
          <p:cNvPr id="5" name="Text Placeholder 4">
            <a:extLst>
              <a:ext uri="{FF2B5EF4-FFF2-40B4-BE49-F238E27FC236}">
                <a16:creationId xmlns:a16="http://schemas.microsoft.com/office/drawing/2014/main" id="{331C5FAB-A4EF-45A4-9DA5-1E28E3813C2D}"/>
              </a:ext>
            </a:extLst>
          </p:cNvPr>
          <p:cNvSpPr>
            <a:spLocks noGrp="1"/>
          </p:cNvSpPr>
          <p:nvPr>
            <p:ph type="body" sz="quarter" idx="14"/>
          </p:nvPr>
        </p:nvSpPr>
        <p:spPr>
          <a:xfrm>
            <a:off x="5364773" y="4352427"/>
            <a:ext cx="4726178" cy="755650"/>
          </a:xfrm>
        </p:spPr>
        <p:txBody>
          <a:bodyPr>
            <a:noAutofit/>
          </a:bodyPr>
          <a:lstStyle/>
          <a:p>
            <a:r>
              <a:rPr lang="en-US" sz="2400" dirty="0">
                <a:latin typeface="Arial" panose="020B0604020202020204" pitchFamily="34" charset="0"/>
              </a:rPr>
              <a:t>Reasonable Accommodation</a:t>
            </a:r>
          </a:p>
        </p:txBody>
      </p:sp>
      <p:sp>
        <p:nvSpPr>
          <p:cNvPr id="6" name="Text Placeholder 5">
            <a:extLst>
              <a:ext uri="{FF2B5EF4-FFF2-40B4-BE49-F238E27FC236}">
                <a16:creationId xmlns:a16="http://schemas.microsoft.com/office/drawing/2014/main" id="{179AF5EC-3F62-485F-BC56-C4DFEEEC291C}"/>
              </a:ext>
            </a:extLst>
          </p:cNvPr>
          <p:cNvSpPr>
            <a:spLocks noGrp="1"/>
          </p:cNvSpPr>
          <p:nvPr>
            <p:ph type="body" sz="quarter" idx="15"/>
          </p:nvPr>
        </p:nvSpPr>
        <p:spPr>
          <a:xfrm>
            <a:off x="5364774" y="3582108"/>
            <a:ext cx="4442093" cy="755650"/>
          </a:xfrm>
        </p:spPr>
        <p:txBody>
          <a:bodyPr>
            <a:normAutofit/>
          </a:bodyPr>
          <a:lstStyle/>
          <a:p>
            <a:r>
              <a:rPr lang="en-US" sz="2400" dirty="0">
                <a:latin typeface="Arial" panose="020B0604020202020204" pitchFamily="34" charset="0"/>
              </a:rPr>
              <a:t>Disability Rights</a:t>
            </a:r>
          </a:p>
        </p:txBody>
      </p:sp>
      <p:sp>
        <p:nvSpPr>
          <p:cNvPr id="7" name="Text Placeholder 6">
            <a:extLst>
              <a:ext uri="{FF2B5EF4-FFF2-40B4-BE49-F238E27FC236}">
                <a16:creationId xmlns:a16="http://schemas.microsoft.com/office/drawing/2014/main" id="{38B57726-F507-4EFE-8ADB-149EB6260813}"/>
              </a:ext>
            </a:extLst>
          </p:cNvPr>
          <p:cNvSpPr>
            <a:spLocks noGrp="1"/>
          </p:cNvSpPr>
          <p:nvPr>
            <p:ph type="body" sz="quarter" idx="16"/>
          </p:nvPr>
        </p:nvSpPr>
        <p:spPr>
          <a:xfrm>
            <a:off x="5422875" y="5137415"/>
            <a:ext cx="6073708" cy="755650"/>
          </a:xfrm>
        </p:spPr>
        <p:txBody>
          <a:bodyPr>
            <a:normAutofit/>
          </a:bodyPr>
          <a:lstStyle/>
          <a:p>
            <a:r>
              <a:rPr lang="en-US" sz="2400" dirty="0">
                <a:latin typeface="Arial" panose="020B0604020202020204" pitchFamily="34" charset="0"/>
              </a:rPr>
              <a:t>Examples of Illegal Zoning Practices</a:t>
            </a:r>
          </a:p>
        </p:txBody>
      </p:sp>
      <p:sp>
        <p:nvSpPr>
          <p:cNvPr id="8" name="Title 7">
            <a:extLst>
              <a:ext uri="{FF2B5EF4-FFF2-40B4-BE49-F238E27FC236}">
                <a16:creationId xmlns:a16="http://schemas.microsoft.com/office/drawing/2014/main" id="{E5C42700-C2EC-493B-826F-2B7B9E6CEBD0}"/>
              </a:ext>
            </a:extLst>
          </p:cNvPr>
          <p:cNvSpPr>
            <a:spLocks noGrp="1"/>
          </p:cNvSpPr>
          <p:nvPr>
            <p:ph type="title"/>
          </p:nvPr>
        </p:nvSpPr>
        <p:spPr>
          <a:xfrm>
            <a:off x="1205151" y="484999"/>
            <a:ext cx="2534181" cy="1025525"/>
          </a:xfrm>
        </p:spPr>
        <p:txBody>
          <a:bodyPr/>
          <a:lstStyle/>
          <a:p>
            <a:pPr algn="ctr"/>
            <a:r>
              <a:rPr lang="en-US" sz="4000" dirty="0">
                <a:latin typeface="Arial" panose="020B0604020202020204" pitchFamily="34" charset="0"/>
                <a:cs typeface="Arial" panose="020B0604020202020204" pitchFamily="34" charset="0"/>
              </a:rPr>
              <a:t>AGENDA</a:t>
            </a:r>
          </a:p>
        </p:txBody>
      </p:sp>
      <p:sp>
        <p:nvSpPr>
          <p:cNvPr id="9" name="Text Placeholder 6">
            <a:extLst>
              <a:ext uri="{FF2B5EF4-FFF2-40B4-BE49-F238E27FC236}">
                <a16:creationId xmlns:a16="http://schemas.microsoft.com/office/drawing/2014/main" id="{290015B3-6E6C-445E-A8DE-6503C12A8550}"/>
              </a:ext>
            </a:extLst>
          </p:cNvPr>
          <p:cNvSpPr txBox="1">
            <a:spLocks/>
          </p:cNvSpPr>
          <p:nvPr/>
        </p:nvSpPr>
        <p:spPr>
          <a:xfrm>
            <a:off x="5446152" y="5920131"/>
            <a:ext cx="4538271" cy="755650"/>
          </a:xfrm>
          <a:prstGeom prst="rect">
            <a:avLst/>
          </a:prstGeom>
        </p:spPr>
        <p:txBody>
          <a:bodyPr vert="horz" lIns="91440" tIns="45720" rIns="91440" bIns="45720" rtlCol="0" anchor="ctr">
            <a:normAutofit/>
          </a:bodyPr>
          <a:lstStyle>
            <a:lvl1pPr marL="0" indent="0" algn="l" defTabSz="685800" rtl="0" eaLnBrk="1" latinLnBrk="0" hangingPunct="1">
              <a:lnSpc>
                <a:spcPct val="90000"/>
              </a:lnSpc>
              <a:spcBef>
                <a:spcPts val="0"/>
              </a:spcBef>
              <a:buFont typeface="Arial" panose="020B0604020202020204" pitchFamily="34" charset="0"/>
              <a:buNone/>
              <a:defRPr sz="1050" b="0" i="0" kern="1200">
                <a:solidFill>
                  <a:schemeClr val="tx2"/>
                </a:solidFill>
                <a:latin typeface="+mn-lt"/>
                <a:ea typeface="+mn-ea"/>
                <a:cs typeface="Arial" panose="020B0604020202020204" pitchFamily="34" charset="0"/>
              </a:defRPr>
            </a:lvl1pPr>
            <a:lvl2pPr marL="342900" indent="0" algn="l" defTabSz="685800" rtl="0" eaLnBrk="1" latinLnBrk="0" hangingPunct="1">
              <a:lnSpc>
                <a:spcPct val="90000"/>
              </a:lnSpc>
              <a:spcBef>
                <a:spcPts val="375"/>
              </a:spcBef>
              <a:buFont typeface="Arial" panose="020B0604020202020204" pitchFamily="34" charset="0"/>
              <a:buNone/>
              <a:defRPr sz="1350" b="0" i="0" kern="1200">
                <a:solidFill>
                  <a:schemeClr val="tx2"/>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200" b="0" i="0" kern="1200">
                <a:solidFill>
                  <a:schemeClr val="tx2"/>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050" b="0" i="0" kern="1200">
                <a:solidFill>
                  <a:schemeClr val="tx2"/>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050" b="0" i="0" kern="1200">
                <a:solidFill>
                  <a:schemeClr val="tx2"/>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dirty="0">
                <a:latin typeface="Arial" panose="020B0604020202020204" pitchFamily="34" charset="0"/>
              </a:rPr>
              <a:t>Discrimination Can Be Costly</a:t>
            </a:r>
          </a:p>
        </p:txBody>
      </p:sp>
      <p:sp>
        <p:nvSpPr>
          <p:cNvPr id="16" name="Rectangle 15">
            <a:extLst>
              <a:ext uri="{FF2B5EF4-FFF2-40B4-BE49-F238E27FC236}">
                <a16:creationId xmlns:a16="http://schemas.microsoft.com/office/drawing/2014/main" id="{1A54840C-8C33-423C-B9C2-EA9C6A6F5FFB}"/>
              </a:ext>
            </a:extLst>
          </p:cNvPr>
          <p:cNvSpPr/>
          <p:nvPr/>
        </p:nvSpPr>
        <p:spPr>
          <a:xfrm>
            <a:off x="1265815" y="1495383"/>
            <a:ext cx="2281805" cy="10256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202F969-04AA-4653-A1DC-650B6BC30A87}"/>
              </a:ext>
            </a:extLst>
          </p:cNvPr>
          <p:cNvPicPr>
            <a:picLocks noChangeAspect="1"/>
          </p:cNvPicPr>
          <p:nvPr/>
        </p:nvPicPr>
        <p:blipFill>
          <a:blip r:embed="rId4"/>
          <a:stretch>
            <a:fillRect/>
          </a:stretch>
        </p:blipFill>
        <p:spPr>
          <a:xfrm>
            <a:off x="4897324" y="359248"/>
            <a:ext cx="7294676" cy="1735736"/>
          </a:xfrm>
          <a:prstGeom prst="rect">
            <a:avLst/>
          </a:prstGeom>
        </p:spPr>
      </p:pic>
      <p:pic>
        <p:nvPicPr>
          <p:cNvPr id="2" name="Picture 3">
            <a:extLst>
              <a:ext uri="{FF2B5EF4-FFF2-40B4-BE49-F238E27FC236}">
                <a16:creationId xmlns:a16="http://schemas.microsoft.com/office/drawing/2014/main" id="{1F01EB82-8304-870F-40FC-8719115CBE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4676" y="4541520"/>
            <a:ext cx="1089084" cy="84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819371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Picture Placeholder 7" descr="A close-up of a newspaper&#10;&#10;AI-generated content may be incorrect.">
            <a:extLst>
              <a:ext uri="{FF2B5EF4-FFF2-40B4-BE49-F238E27FC236}">
                <a16:creationId xmlns:a16="http://schemas.microsoft.com/office/drawing/2014/main" id="{4C3178C3-53D0-E636-87E0-25FBB483B254}"/>
              </a:ext>
            </a:extLst>
          </p:cNvPr>
          <p:cNvPicPr>
            <a:picLocks noGrp="1" noChangeAspect="1"/>
          </p:cNvPicPr>
          <p:nvPr>
            <p:ph type="pic" sz="quarter" idx="13"/>
          </p:nvPr>
        </p:nvPicPr>
        <p:blipFill>
          <a:blip r:embed="rId2"/>
          <a:srcRect t="6365" b="6365"/>
          <a:stretch>
            <a:fillRect/>
          </a:stretch>
        </p:blipFill>
        <p:spPr>
          <a:xfrm>
            <a:off x="228600" y="886416"/>
            <a:ext cx="11658600" cy="3637367"/>
          </a:xfrm>
          <a:prstGeom prst="rect">
            <a:avLst/>
          </a:prstGeom>
        </p:spPr>
      </p:pic>
      <p:sp>
        <p:nvSpPr>
          <p:cNvPr id="4" name="Slide Number Placeholder 3">
            <a:extLst>
              <a:ext uri="{FF2B5EF4-FFF2-40B4-BE49-F238E27FC236}">
                <a16:creationId xmlns:a16="http://schemas.microsoft.com/office/drawing/2014/main" id="{089CF14D-0B9E-C059-D206-8F975B1504F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603CDE5-C1D8-4EDD-870F-A498BAFA520F}" type="slidenum">
              <a:rPr lang="en-US" noProof="0">
                <a:solidFill>
                  <a:srgbClr val="FFFFFF"/>
                </a:solidFill>
              </a:rPr>
              <a:pPr>
                <a:spcAft>
                  <a:spcPts val="600"/>
                </a:spcAft>
              </a:pPr>
              <a:t>20</a:t>
            </a:fld>
            <a:endParaRPr lang="en-US" noProof="0" dirty="0">
              <a:solidFill>
                <a:srgbClr val="FFFFFF"/>
              </a:solidFill>
            </a:endParaRPr>
          </a:p>
        </p:txBody>
      </p:sp>
    </p:spTree>
    <p:extLst>
      <p:ext uri="{BB962C8B-B14F-4D97-AF65-F5344CB8AC3E}">
        <p14:creationId xmlns:p14="http://schemas.microsoft.com/office/powerpoint/2010/main" val="4055583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5955335"/>
            <a:ext cx="9144000" cy="507831"/>
          </a:xfrm>
          <a:prstGeom prst="rect">
            <a:avLst/>
          </a:prstGeom>
          <a:solidFill>
            <a:schemeClr val="accent2"/>
          </a:solidFill>
          <a:ln>
            <a:noFill/>
          </a:ln>
        </p:spPr>
        <p:txBody>
          <a:bodyPr wrap="square">
            <a:spAutoFit/>
          </a:bodyPr>
          <a:lstStyle/>
          <a:p>
            <a:pPr algn="ctr">
              <a:defRPr/>
            </a:pPr>
            <a:endParaRPr lang="en-US" sz="2700" b="1" dirty="0">
              <a:ln w="17780" cmpd="sng">
                <a:solidFill>
                  <a:srgbClr val="FFFFFF"/>
                </a:solidFill>
                <a:prstDash val="solid"/>
                <a:miter lim="800000"/>
              </a:ln>
              <a:solidFill>
                <a:schemeClr val="accent2">
                  <a:lumMod val="20000"/>
                  <a:lumOff val="80000"/>
                </a:schemeClr>
              </a:solidFill>
              <a:effectLst>
                <a:outerShdw blurRad="50800" algn="tl" rotWithShape="0">
                  <a:srgbClr val="000000"/>
                </a:outerShdw>
              </a:effectLst>
              <a:latin typeface="Batang" panose="02030600000101010101" pitchFamily="18" charset="-127"/>
              <a:ea typeface="Batang" panose="02030600000101010101" pitchFamily="18" charset="-127"/>
            </a:endParaRPr>
          </a:p>
        </p:txBody>
      </p:sp>
      <p:pic>
        <p:nvPicPr>
          <p:cNvPr id="2050" name="Picture 2" descr="Image result for helping hands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20600" y="2114551"/>
            <a:ext cx="2264569" cy="16430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txBox="1">
            <a:spLocks noChangeArrowheads="1"/>
          </p:cNvSpPr>
          <p:nvPr/>
        </p:nvSpPr>
        <p:spPr bwMode="auto">
          <a:xfrm>
            <a:off x="449803" y="2146911"/>
            <a:ext cx="5865653" cy="331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2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eaLnBrk="1" hangingPunct="1">
              <a:buFontTx/>
              <a:buNone/>
            </a:pPr>
            <a:r>
              <a:rPr lang="en-US" altLang="en-US" sz="1800" dirty="0">
                <a:latin typeface="Arial" panose="020B0604020202020204" pitchFamily="34" charset="0"/>
                <a:cs typeface="Arial" panose="020B0604020202020204" pitchFamily="34" charset="0"/>
              </a:rPr>
              <a:t>Federal law defines a person with a disability as:</a:t>
            </a:r>
          </a:p>
          <a:p>
            <a:pPr eaLnBrk="1" hangingPunct="1">
              <a:buFontTx/>
              <a:buNone/>
            </a:pPr>
            <a:endParaRPr lang="en-US" altLang="en-US" sz="1800" dirty="0">
              <a:latin typeface="Arial" panose="020B0604020202020204" pitchFamily="34" charset="0"/>
              <a:cs typeface="Arial" panose="020B0604020202020204" pitchFamily="34" charset="0"/>
            </a:endParaRPr>
          </a:p>
          <a:p>
            <a:pPr lvl="1" eaLnBrk="1" hangingPunct="1">
              <a:buClr>
                <a:schemeClr val="accent1"/>
              </a:buClr>
              <a:buFont typeface="Wingdings" panose="05000000000000000000" pitchFamily="2" charset="2"/>
              <a:buChar char="§"/>
            </a:pPr>
            <a:r>
              <a:rPr lang="en-US" altLang="en-US" sz="1800" dirty="0">
                <a:latin typeface="Arial" panose="020B0604020202020204" pitchFamily="34" charset="0"/>
                <a:cs typeface="Arial" panose="020B0604020202020204" pitchFamily="34" charset="0"/>
              </a:rPr>
              <a:t>Any person who has a physical or mental impairment that substantially limits one or more major life activities;</a:t>
            </a:r>
          </a:p>
          <a:p>
            <a:pPr marL="0" indent="0" eaLnBrk="1" hangingPunct="1">
              <a:buNone/>
            </a:pPr>
            <a:endParaRPr lang="en-US" altLang="en-US" sz="1800" dirty="0">
              <a:latin typeface="Arial" panose="020B0604020202020204" pitchFamily="34" charset="0"/>
              <a:cs typeface="Arial" panose="020B0604020202020204" pitchFamily="34" charset="0"/>
            </a:endParaRPr>
          </a:p>
          <a:p>
            <a:pPr lvl="1" eaLnBrk="1" hangingPunct="1">
              <a:buClr>
                <a:schemeClr val="accent1"/>
              </a:buClr>
              <a:buFont typeface="Wingdings" panose="05000000000000000000" pitchFamily="2" charset="2"/>
              <a:buChar char="§"/>
            </a:pPr>
            <a:r>
              <a:rPr lang="en-US" altLang="en-US" sz="1800" dirty="0">
                <a:latin typeface="Arial" panose="020B0604020202020204" pitchFamily="34" charset="0"/>
                <a:cs typeface="Arial" panose="020B0604020202020204" pitchFamily="34" charset="0"/>
              </a:rPr>
              <a:t>has a record of such impairment; or</a:t>
            </a:r>
          </a:p>
          <a:p>
            <a:pPr eaLnBrk="1" hangingPunct="1">
              <a:buClr>
                <a:schemeClr val="accent1"/>
              </a:buClr>
            </a:pPr>
            <a:endParaRPr lang="en-US" altLang="en-US" sz="1800" dirty="0">
              <a:latin typeface="Arial" panose="020B0604020202020204" pitchFamily="34" charset="0"/>
              <a:cs typeface="Arial" panose="020B0604020202020204" pitchFamily="34" charset="0"/>
            </a:endParaRPr>
          </a:p>
          <a:p>
            <a:pPr lvl="1" eaLnBrk="1" hangingPunct="1">
              <a:buClr>
                <a:schemeClr val="accent1"/>
              </a:buClr>
              <a:buFont typeface="Wingdings" panose="05000000000000000000" pitchFamily="2" charset="2"/>
              <a:buChar char="§"/>
            </a:pPr>
            <a:r>
              <a:rPr lang="en-US" altLang="en-US" sz="1800" dirty="0">
                <a:latin typeface="Arial" panose="020B0604020202020204" pitchFamily="34" charset="0"/>
                <a:cs typeface="Arial" panose="020B0604020202020204" pitchFamily="34" charset="0"/>
              </a:rPr>
              <a:t>regarded as having such impairment.</a:t>
            </a:r>
          </a:p>
          <a:p>
            <a:pPr eaLnBrk="1" hangingPunct="1">
              <a:buFontTx/>
              <a:buNone/>
            </a:pPr>
            <a:endParaRPr lang="en-US" altLang="en-US" sz="1650" dirty="0"/>
          </a:p>
        </p:txBody>
      </p:sp>
      <p:sp>
        <p:nvSpPr>
          <p:cNvPr id="3" name="TextBox 2"/>
          <p:cNvSpPr txBox="1"/>
          <p:nvPr/>
        </p:nvSpPr>
        <p:spPr>
          <a:xfrm>
            <a:off x="603682" y="752955"/>
            <a:ext cx="11008310" cy="923330"/>
          </a:xfrm>
          <a:prstGeom prst="rect">
            <a:avLst/>
          </a:prstGeom>
          <a:noFill/>
        </p:spPr>
        <p:txBody>
          <a:bodyPr wrap="square" rtlCol="0">
            <a:spAutoFit/>
          </a:bodyPr>
          <a:lstStyle/>
          <a:p>
            <a:pPr algn="ctr"/>
            <a:r>
              <a:rPr lang="en-US" sz="5400" b="1" dirty="0">
                <a:solidFill>
                  <a:schemeClr val="bg1"/>
                </a:solidFill>
                <a:latin typeface="Book Antiqua" panose="02040602050305030304" pitchFamily="18" charset="0"/>
                <a:cs typeface="Arial" panose="020B0604020202020204" pitchFamily="34" charset="0"/>
              </a:rPr>
              <a:t>Disability Defined</a:t>
            </a:r>
          </a:p>
        </p:txBody>
      </p:sp>
      <p:pic>
        <p:nvPicPr>
          <p:cNvPr id="2" name="Picture 1">
            <a:extLst>
              <a:ext uri="{FF2B5EF4-FFF2-40B4-BE49-F238E27FC236}">
                <a16:creationId xmlns:a16="http://schemas.microsoft.com/office/drawing/2014/main" id="{B2CDCB4B-5630-0A37-4D32-E99572AA2332}"/>
              </a:ext>
            </a:extLst>
          </p:cNvPr>
          <p:cNvPicPr>
            <a:picLocks noChangeAspect="1"/>
          </p:cNvPicPr>
          <p:nvPr/>
        </p:nvPicPr>
        <p:blipFill>
          <a:blip r:embed="rId4"/>
          <a:stretch>
            <a:fillRect/>
          </a:stretch>
        </p:blipFill>
        <p:spPr>
          <a:xfrm>
            <a:off x="6315456" y="2114551"/>
            <a:ext cx="5426741" cy="3619594"/>
          </a:xfrm>
          <a:prstGeom prst="rect">
            <a:avLst/>
          </a:prstGeom>
        </p:spPr>
      </p:pic>
    </p:spTree>
    <p:extLst>
      <p:ext uri="{BB962C8B-B14F-4D97-AF65-F5344CB8AC3E}">
        <p14:creationId xmlns:p14="http://schemas.microsoft.com/office/powerpoint/2010/main" val="1972010409"/>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 name="Content Placeholder 4" descr="SmartArt object">
            <a:extLst>
              <a:ext uri="{FF2B5EF4-FFF2-40B4-BE49-F238E27FC236}">
                <a16:creationId xmlns:a16="http://schemas.microsoft.com/office/drawing/2014/main" id="{F35B8AB0-B78B-405A-AC99-8E100E28E890}"/>
              </a:ext>
            </a:extLst>
          </p:cNvPr>
          <p:cNvGraphicFramePr>
            <a:graphicFrameLocks noGrp="1"/>
          </p:cNvGraphicFramePr>
          <p:nvPr>
            <p:ph sz="half" idx="1"/>
            <p:extLst>
              <p:ext uri="{D42A27DB-BD31-4B8C-83A1-F6EECF244321}">
                <p14:modId xmlns:p14="http://schemas.microsoft.com/office/powerpoint/2010/main" val="1012962671"/>
              </p:ext>
            </p:extLst>
          </p:nvPr>
        </p:nvGraphicFramePr>
        <p:xfrm>
          <a:off x="577048" y="2249945"/>
          <a:ext cx="6318111" cy="2054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83746E26-1B2F-46F5-AC84-005D4B71E64F}"/>
              </a:ext>
            </a:extLst>
          </p:cNvPr>
          <p:cNvSpPr/>
          <p:nvPr/>
        </p:nvSpPr>
        <p:spPr>
          <a:xfrm>
            <a:off x="577049" y="5601070"/>
            <a:ext cx="11212497" cy="1047565"/>
          </a:xfrm>
          <a:prstGeom prst="rect">
            <a:avLst/>
          </a:prstGeom>
          <a:noFill/>
          <a:effectLst/>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a:lstStyle/>
          <a:p>
            <a:r>
              <a:rPr lang="en-US" sz="2000" b="1" dirty="0">
                <a:solidFill>
                  <a:schemeClr val="tx1"/>
                </a:solidFill>
                <a:latin typeface="Book Antiqua" panose="02040602050305030304" pitchFamily="18" charset="0"/>
              </a:rPr>
              <a:t>Unless a municipality can prove that an accommodation request is unreasonable according to the above criteria, the municipality must grant the accommodation.</a:t>
            </a:r>
          </a:p>
        </p:txBody>
      </p:sp>
      <p:pic>
        <p:nvPicPr>
          <p:cNvPr id="20" name="Content Placeholder 5">
            <a:extLst>
              <a:ext uri="{FF2B5EF4-FFF2-40B4-BE49-F238E27FC236}">
                <a16:creationId xmlns:a16="http://schemas.microsoft.com/office/drawing/2014/main" id="{DCBDB237-FC37-46D8-838C-EF305BF57EBC}"/>
              </a:ext>
            </a:extLst>
          </p:cNvPr>
          <p:cNvPicPr>
            <a:picLocks noGrp="1" noChangeAspect="1"/>
          </p:cNvPicPr>
          <p:nvPr>
            <p:ph sz="half" idx="2"/>
          </p:nvPr>
        </p:nvPicPr>
        <p:blipFill>
          <a:blip r:embed="rId8"/>
          <a:stretch>
            <a:fillRect/>
          </a:stretch>
        </p:blipFill>
        <p:spPr>
          <a:xfrm>
            <a:off x="7247744" y="1811548"/>
            <a:ext cx="4361233" cy="30092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F18F5AEB-22C8-2D6B-4976-D627E520C8F7}"/>
              </a:ext>
            </a:extLst>
          </p:cNvPr>
          <p:cNvSpPr txBox="1"/>
          <p:nvPr/>
        </p:nvSpPr>
        <p:spPr>
          <a:xfrm>
            <a:off x="577048" y="307227"/>
            <a:ext cx="11118193" cy="646331"/>
          </a:xfrm>
          <a:prstGeom prst="rect">
            <a:avLst/>
          </a:prstGeom>
          <a:solidFill>
            <a:schemeClr val="accent1"/>
          </a:solidFill>
        </p:spPr>
        <p:txBody>
          <a:bodyPr wrap="square">
            <a:spAutoFit/>
          </a:bodyPr>
          <a:lstStyle/>
          <a:p>
            <a:pPr algn="ctr"/>
            <a:r>
              <a:rPr kumimoji="0" lang="en-US" sz="3600" b="1" i="0" u="none" strike="noStrike" kern="1200" cap="all" spc="0" normalizeH="0" baseline="0" noProof="0" dirty="0">
                <a:ln>
                  <a:noFill/>
                </a:ln>
                <a:solidFill>
                  <a:schemeClr val="bg1"/>
                </a:solidFill>
                <a:effectLst/>
                <a:uLnTx/>
                <a:uFillTx/>
                <a:latin typeface="Gill Sans MT" panose="020B0502020104020203"/>
                <a:ea typeface="+mj-ea"/>
                <a:cs typeface="+mj-cs"/>
              </a:rPr>
              <a:t>What is reasonable?</a:t>
            </a:r>
            <a:r>
              <a:rPr kumimoji="0" lang="en-US" sz="3600" b="1" i="0" u="none" strike="noStrike" kern="1200" cap="all" spc="0" normalizeH="0" baseline="0" noProof="0" dirty="0">
                <a:ln>
                  <a:noFill/>
                </a:ln>
                <a:solidFill>
                  <a:schemeClr val="tx2">
                    <a:lumMod val="75000"/>
                    <a:lumOff val="25000"/>
                  </a:schemeClr>
                </a:solidFill>
                <a:effectLst/>
                <a:uLnTx/>
                <a:uFillTx/>
                <a:latin typeface="Gill Sans MT" panose="020B0502020104020203"/>
                <a:ea typeface="+mj-ea"/>
                <a:cs typeface="+mj-cs"/>
              </a:rPr>
              <a:t>?</a:t>
            </a:r>
            <a:endParaRPr lang="en-US" b="1" dirty="0">
              <a:solidFill>
                <a:schemeClr val="tx2">
                  <a:lumMod val="75000"/>
                  <a:lumOff val="25000"/>
                </a:schemeClr>
              </a:solidFill>
            </a:endParaRPr>
          </a:p>
        </p:txBody>
      </p:sp>
      <p:sp>
        <p:nvSpPr>
          <p:cNvPr id="15" name="TextBox 14">
            <a:extLst>
              <a:ext uri="{FF2B5EF4-FFF2-40B4-BE49-F238E27FC236}">
                <a16:creationId xmlns:a16="http://schemas.microsoft.com/office/drawing/2014/main" id="{55B896AE-AF1C-A92F-F34A-9CEB0BA54903}"/>
              </a:ext>
            </a:extLst>
          </p:cNvPr>
          <p:cNvSpPr txBox="1"/>
          <p:nvPr/>
        </p:nvSpPr>
        <p:spPr>
          <a:xfrm>
            <a:off x="577048" y="1549164"/>
            <a:ext cx="6094562" cy="461665"/>
          </a:xfrm>
          <a:prstGeom prst="rect">
            <a:avLst/>
          </a:prstGeom>
          <a:noFill/>
        </p:spPr>
        <p:txBody>
          <a:bodyPr wrap="square">
            <a:spAutoFit/>
          </a:bodyPr>
          <a:lstStyle/>
          <a:p>
            <a:r>
              <a:rPr lang="en-US" sz="2400" b="1" dirty="0">
                <a:solidFill>
                  <a:schemeClr val="tx2">
                    <a:lumMod val="75000"/>
                    <a:lumOff val="25000"/>
                  </a:schemeClr>
                </a:solidFill>
                <a:latin typeface="Book Antiqua" panose="02040602050305030304" pitchFamily="18" charset="0"/>
                <a:cs typeface="Times New Roman" panose="02020603050405020304" pitchFamily="18" charset="0"/>
              </a:rPr>
              <a:t>Reasonable Accommodation</a:t>
            </a:r>
            <a:r>
              <a:rPr lang="en-US" sz="2400" b="1" cap="small" dirty="0">
                <a:solidFill>
                  <a:schemeClr val="tx2">
                    <a:lumMod val="75000"/>
                    <a:lumOff val="25000"/>
                  </a:schemeClr>
                </a:solidFill>
                <a:latin typeface="Book Antiqua" panose="02040602050305030304" pitchFamily="18" charset="0"/>
                <a:cs typeface="Times New Roman" panose="02020603050405020304" pitchFamily="18" charset="0"/>
              </a:rPr>
              <a:t> </a:t>
            </a:r>
            <a:endParaRPr lang="en-US" sz="2400" b="1" dirty="0">
              <a:solidFill>
                <a:schemeClr val="tx2">
                  <a:lumMod val="75000"/>
                  <a:lumOff val="25000"/>
                </a:schemeClr>
              </a:solidFill>
              <a:latin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26865636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E1292B1B-3562-4CB2-991C-0C0A5A9B0C07}"/>
              </a:ext>
            </a:extLst>
          </p:cNvPr>
          <p:cNvSpPr>
            <a:spLocks noGrp="1"/>
          </p:cNvSpPr>
          <p:nvPr>
            <p:ph type="title"/>
          </p:nvPr>
        </p:nvSpPr>
        <p:spPr>
          <a:xfrm>
            <a:off x="523783" y="833392"/>
            <a:ext cx="11132598" cy="742950"/>
          </a:xfrm>
          <a:solidFill>
            <a:schemeClr val="accent1"/>
          </a:solidFill>
        </p:spPr>
        <p:txBody>
          <a:bodyPr>
            <a:normAutofit fontScale="90000"/>
          </a:bodyPr>
          <a:lstStyle/>
          <a:p>
            <a:pPr algn="ctr"/>
            <a:br>
              <a:rPr lang="en-US" altLang="en-US" sz="2400" dirty="0"/>
            </a:br>
            <a:r>
              <a:rPr lang="en-US" altLang="en-US" sz="6000" dirty="0">
                <a:solidFill>
                  <a:schemeClr val="bg1"/>
                </a:solidFill>
                <a:latin typeface="Book Antiqua" panose="02040602050305030304" pitchFamily="18" charset="0"/>
                <a:cs typeface="Times New Roman" panose="02020603050405020304" pitchFamily="18" charset="0"/>
              </a:rPr>
              <a:t>EXCEPTIONS</a:t>
            </a:r>
            <a:endParaRPr lang="en-US" altLang="en-US" sz="6000" dirty="0">
              <a:solidFill>
                <a:schemeClr val="bg1"/>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F8F47CC1-503B-4050-8058-79EC00660E6F}"/>
              </a:ext>
            </a:extLst>
          </p:cNvPr>
          <p:cNvSpPr>
            <a:spLocks noGrp="1"/>
          </p:cNvSpPr>
          <p:nvPr>
            <p:ph idx="1"/>
          </p:nvPr>
        </p:nvSpPr>
        <p:spPr>
          <a:xfrm>
            <a:off x="529701" y="2603083"/>
            <a:ext cx="11132598" cy="2262215"/>
          </a:xfrm>
        </p:spPr>
        <p:txBody>
          <a:bodyPr>
            <a:normAutofit/>
          </a:bodyPr>
          <a:lstStyle/>
          <a:p>
            <a:pPr>
              <a:buClr>
                <a:schemeClr val="accent2"/>
              </a:buClr>
              <a:buFont typeface="Wingdings" panose="05000000000000000000" pitchFamily="2" charset="2"/>
              <a:buChar char="Ø"/>
            </a:pPr>
            <a:r>
              <a:rPr lang="en-US" altLang="en-US" sz="2000" dirty="0">
                <a:latin typeface="Times New Roman" panose="02020603050405020304" pitchFamily="18" charset="0"/>
                <a:cs typeface="Times New Roman" panose="02020603050405020304" pitchFamily="18" charset="0"/>
              </a:rPr>
              <a:t>Direct threat.  The FHA does not require a tenancy that would be a “direct threat” to the health or safety of other individuals, or result in substantial damage to the property of others, unless a reasonable accommodation could eliminate the threat.</a:t>
            </a:r>
          </a:p>
          <a:p>
            <a:pPr>
              <a:buClr>
                <a:schemeClr val="accent2"/>
              </a:buClr>
              <a:buFont typeface="Wingdings" panose="05000000000000000000" pitchFamily="2" charset="2"/>
              <a:buChar char="Ø"/>
            </a:pPr>
            <a:endParaRPr lang="en-US" altLang="en-US" sz="2000" dirty="0">
              <a:latin typeface="Times New Roman" panose="02020603050405020304" pitchFamily="18" charset="0"/>
              <a:cs typeface="Times New Roman" panose="02020603050405020304" pitchFamily="18" charset="0"/>
            </a:endParaRPr>
          </a:p>
          <a:p>
            <a:pPr>
              <a:buClr>
                <a:schemeClr val="accent2"/>
              </a:buClr>
              <a:buFont typeface="Wingdings" panose="05000000000000000000" pitchFamily="2" charset="2"/>
              <a:buChar char="Ø"/>
            </a:pPr>
            <a:r>
              <a:rPr lang="en-US" altLang="en-US" sz="2000" dirty="0">
                <a:latin typeface="Times New Roman" panose="02020603050405020304" pitchFamily="18" charset="0"/>
                <a:cs typeface="Times New Roman" panose="02020603050405020304" pitchFamily="18" charset="0"/>
              </a:rPr>
              <a:t>Drug use.  The current use of illegal drugs is excluded from the definition of disability.</a:t>
            </a:r>
          </a:p>
          <a:p>
            <a:pPr>
              <a:buFont typeface="Wingdings" panose="05000000000000000000" pitchFamily="2" charset="2"/>
              <a:buNone/>
            </a:pPr>
            <a:endParaRPr lang="en-US" altLang="en-US" dirty="0"/>
          </a:p>
        </p:txBody>
      </p:sp>
    </p:spTree>
    <p:extLst>
      <p:ext uri="{BB962C8B-B14F-4D97-AF65-F5344CB8AC3E}">
        <p14:creationId xmlns:p14="http://schemas.microsoft.com/office/powerpoint/2010/main" val="42569757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 name="Picture 2" descr="examples banner in yellow and orange, Vector illustration.:: tasmeemME.com">
            <a:extLst>
              <a:ext uri="{FF2B5EF4-FFF2-40B4-BE49-F238E27FC236}">
                <a16:creationId xmlns:a16="http://schemas.microsoft.com/office/drawing/2014/main" id="{E2ED5A79-53D9-4223-A729-6BC52D1F1C0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78243" y="635503"/>
            <a:ext cx="6031606" cy="589221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06CB9FC-D9DE-4EFD-8411-2AD07390D5AD}"/>
              </a:ext>
            </a:extLst>
          </p:cNvPr>
          <p:cNvSpPr>
            <a:spLocks noGrp="1"/>
          </p:cNvSpPr>
          <p:nvPr>
            <p:ph type="sldNum" sz="quarter" idx="12"/>
          </p:nvPr>
        </p:nvSpPr>
        <p:spPr/>
        <p:txBody>
          <a:bodyPr/>
          <a:lstStyle/>
          <a:p>
            <a:fld id="{F603CDE5-C1D8-4EDD-870F-A498BAFA520F}" type="slidenum">
              <a:rPr lang="en-US" noProof="0" smtClean="0"/>
              <a:t>24</a:t>
            </a:fld>
            <a:endParaRPr lang="en-US" noProof="0" dirty="0"/>
          </a:p>
        </p:txBody>
      </p:sp>
      <p:sp>
        <p:nvSpPr>
          <p:cNvPr id="5" name="Rectangle 4">
            <a:extLst>
              <a:ext uri="{FF2B5EF4-FFF2-40B4-BE49-F238E27FC236}">
                <a16:creationId xmlns:a16="http://schemas.microsoft.com/office/drawing/2014/main" id="{78AE1029-0D39-4B3F-B65E-47E9A081A434}"/>
              </a:ext>
            </a:extLst>
          </p:cNvPr>
          <p:cNvSpPr/>
          <p:nvPr/>
        </p:nvSpPr>
        <p:spPr>
          <a:xfrm>
            <a:off x="3083472" y="1362253"/>
            <a:ext cx="3852909" cy="4647426"/>
          </a:xfrm>
          <a:prstGeom prst="rect">
            <a:avLst/>
          </a:prstGeom>
        </p:spPr>
        <p:txBody>
          <a:bodyPr wrap="square">
            <a:spAutoFit/>
          </a:bodyPr>
          <a:lstStyle/>
          <a:p>
            <a:pPr marL="285750" indent="-285750">
              <a:buFont typeface="Wingdings" panose="05000000000000000000" pitchFamily="2" charset="2"/>
              <a:buChar char="Ø"/>
            </a:pPr>
            <a:r>
              <a:rPr lang="en-US" dirty="0">
                <a:solidFill>
                  <a:srgbClr val="195785"/>
                </a:solidFill>
              </a:rPr>
              <a:t>Waive setback requirement so a resident can install a wheelchair accessible front walk              </a:t>
            </a:r>
          </a:p>
          <a:p>
            <a:endParaRPr lang="en-US" sz="4000" dirty="0">
              <a:solidFill>
                <a:srgbClr val="195785"/>
              </a:solidFill>
            </a:endParaRPr>
          </a:p>
          <a:p>
            <a:pPr marL="285750" indent="-285750">
              <a:buFont typeface="Wingdings" panose="05000000000000000000" pitchFamily="2" charset="2"/>
              <a:buChar char="Ø"/>
            </a:pPr>
            <a:r>
              <a:rPr lang="en-US" dirty="0">
                <a:solidFill>
                  <a:srgbClr val="195785"/>
                </a:solidFill>
              </a:rPr>
              <a:t>Grant exception for group home where an ordinance prohibits more than five unrelated people from living together</a:t>
            </a:r>
          </a:p>
          <a:p>
            <a:endParaRPr lang="en-US" sz="4000" dirty="0">
              <a:solidFill>
                <a:srgbClr val="195785"/>
              </a:solidFill>
            </a:endParaRPr>
          </a:p>
          <a:p>
            <a:pPr marL="285750" indent="-285750">
              <a:buFont typeface="Wingdings" panose="05000000000000000000" pitchFamily="2" charset="2"/>
              <a:buChar char="Ø"/>
            </a:pPr>
            <a:r>
              <a:rPr lang="en-US" dirty="0">
                <a:solidFill>
                  <a:srgbClr val="195785"/>
                </a:solidFill>
              </a:rPr>
              <a:t>Allow installation of higher fence for individual with mental health disability to relieve anxiety from outside stimulation  </a:t>
            </a:r>
          </a:p>
          <a:p>
            <a:endParaRPr lang="en-US" dirty="0">
              <a:solidFill>
                <a:srgbClr val="195785"/>
              </a:solidFill>
            </a:endParaRPr>
          </a:p>
        </p:txBody>
      </p:sp>
      <p:sp>
        <p:nvSpPr>
          <p:cNvPr id="4" name="Rectangle 3">
            <a:extLst>
              <a:ext uri="{FF2B5EF4-FFF2-40B4-BE49-F238E27FC236}">
                <a16:creationId xmlns:a16="http://schemas.microsoft.com/office/drawing/2014/main" id="{FC3F23A8-5DF5-4AE1-9C6E-B335FFA1C576}"/>
              </a:ext>
            </a:extLst>
          </p:cNvPr>
          <p:cNvSpPr/>
          <p:nvPr/>
        </p:nvSpPr>
        <p:spPr>
          <a:xfrm>
            <a:off x="0" y="-2"/>
            <a:ext cx="2814221" cy="6858002"/>
          </a:xfrm>
          <a:prstGeom prst="rect">
            <a:avLst/>
          </a:prstGeom>
          <a:solidFill>
            <a:schemeClr val="tx2">
              <a:lumMod val="90000"/>
              <a:lumOff val="10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cxnSp>
        <p:nvCxnSpPr>
          <p:cNvPr id="9" name="Connector: Elbow 8">
            <a:extLst>
              <a:ext uri="{FF2B5EF4-FFF2-40B4-BE49-F238E27FC236}">
                <a16:creationId xmlns:a16="http://schemas.microsoft.com/office/drawing/2014/main" id="{27996B6C-BDF6-4F4E-9EF1-6AD949509FFC}"/>
              </a:ext>
            </a:extLst>
          </p:cNvPr>
          <p:cNvCxnSpPr>
            <a:cxnSpLocks/>
          </p:cNvCxnSpPr>
          <p:nvPr/>
        </p:nvCxnSpPr>
        <p:spPr>
          <a:xfrm rot="10800000" flipV="1">
            <a:off x="32269" y="434536"/>
            <a:ext cx="2814221" cy="1855434"/>
          </a:xfrm>
          <a:prstGeom prst="bentConnector3">
            <a:avLst/>
          </a:prstGeom>
          <a:ln w="38100">
            <a:solidFill>
              <a:srgbClr val="CC9900"/>
            </a:solidFill>
          </a:ln>
        </p:spPr>
        <p:style>
          <a:lnRef idx="1">
            <a:schemeClr val="accent2"/>
          </a:lnRef>
          <a:fillRef idx="0">
            <a:schemeClr val="accent2"/>
          </a:fillRef>
          <a:effectRef idx="0">
            <a:schemeClr val="accent2"/>
          </a:effectRef>
          <a:fontRef idx="minor">
            <a:schemeClr val="tx1"/>
          </a:fontRef>
        </p:style>
      </p:cxnSp>
      <p:cxnSp>
        <p:nvCxnSpPr>
          <p:cNvPr id="14" name="Connector: Elbow 13">
            <a:extLst>
              <a:ext uri="{FF2B5EF4-FFF2-40B4-BE49-F238E27FC236}">
                <a16:creationId xmlns:a16="http://schemas.microsoft.com/office/drawing/2014/main" id="{8A0DA023-79B2-45FC-9774-7F45162BF166}"/>
              </a:ext>
            </a:extLst>
          </p:cNvPr>
          <p:cNvCxnSpPr>
            <a:cxnSpLocks/>
          </p:cNvCxnSpPr>
          <p:nvPr/>
        </p:nvCxnSpPr>
        <p:spPr>
          <a:xfrm rot="10800000" flipV="1">
            <a:off x="32268" y="4345619"/>
            <a:ext cx="2814221" cy="1855434"/>
          </a:xfrm>
          <a:prstGeom prst="bentConnector3">
            <a:avLst/>
          </a:prstGeom>
          <a:ln w="38100">
            <a:solidFill>
              <a:srgbClr val="CC9900"/>
            </a:solidFill>
          </a:ln>
        </p:spPr>
        <p:style>
          <a:lnRef idx="1">
            <a:schemeClr val="accent2"/>
          </a:lnRef>
          <a:fillRef idx="0">
            <a:schemeClr val="accent2"/>
          </a:fillRef>
          <a:effectRef idx="0">
            <a:schemeClr val="accent2"/>
          </a:effectRef>
          <a:fontRef idx="minor">
            <a:schemeClr val="tx1"/>
          </a:fontRef>
        </p:style>
      </p:cxnSp>
      <p:sp>
        <p:nvSpPr>
          <p:cNvPr id="7" name="Rectangle 6">
            <a:extLst>
              <a:ext uri="{FF2B5EF4-FFF2-40B4-BE49-F238E27FC236}">
                <a16:creationId xmlns:a16="http://schemas.microsoft.com/office/drawing/2014/main" id="{AFB9F1F9-8DCB-403C-8915-829AA6698C5F}"/>
              </a:ext>
            </a:extLst>
          </p:cNvPr>
          <p:cNvSpPr/>
          <p:nvPr/>
        </p:nvSpPr>
        <p:spPr>
          <a:xfrm>
            <a:off x="8930490" y="3290781"/>
            <a:ext cx="426574" cy="369331"/>
          </a:xfrm>
          <a:prstGeom prst="rect">
            <a:avLst/>
          </a:prstGeom>
        </p:spPr>
        <p:txBody>
          <a:bodyPr wrap="square">
            <a:spAutoFit/>
          </a:bodyPr>
          <a:lstStyle/>
          <a:p>
            <a:r>
              <a:rPr lang="en-US" dirty="0"/>
              <a:t>of</a:t>
            </a:r>
          </a:p>
        </p:txBody>
      </p:sp>
      <p:sp>
        <p:nvSpPr>
          <p:cNvPr id="6" name="Rectangle 5">
            <a:extLst>
              <a:ext uri="{FF2B5EF4-FFF2-40B4-BE49-F238E27FC236}">
                <a16:creationId xmlns:a16="http://schemas.microsoft.com/office/drawing/2014/main" id="{4EAB48C6-5AAF-4B9D-A423-E783F2F1261C}"/>
              </a:ext>
            </a:extLst>
          </p:cNvPr>
          <p:cNvSpPr/>
          <p:nvPr/>
        </p:nvSpPr>
        <p:spPr>
          <a:xfrm>
            <a:off x="7856739" y="3892243"/>
            <a:ext cx="2325878" cy="707886"/>
          </a:xfrm>
          <a:prstGeom prst="rect">
            <a:avLst/>
          </a:prstGeom>
        </p:spPr>
        <p:txBody>
          <a:bodyPr wrap="square">
            <a:spAutoFit/>
          </a:bodyPr>
          <a:lstStyle/>
          <a:p>
            <a:pPr algn="ctr"/>
            <a:r>
              <a:rPr lang="en-US" sz="2000" b="1" dirty="0">
                <a:solidFill>
                  <a:srgbClr val="C00000"/>
                </a:solidFill>
              </a:rPr>
              <a:t>Reasonable Accommodations</a:t>
            </a:r>
          </a:p>
        </p:txBody>
      </p:sp>
    </p:spTree>
    <p:extLst>
      <p:ext uri="{BB962C8B-B14F-4D97-AF65-F5344CB8AC3E}">
        <p14:creationId xmlns:p14="http://schemas.microsoft.com/office/powerpoint/2010/main" val="3322578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12FEA-4AB3-E157-C8DE-396ACCBAD0D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7AC276-7CB1-4917-A210-67B73AE6C7DD}"/>
              </a:ext>
            </a:extLst>
          </p:cNvPr>
          <p:cNvSpPr/>
          <p:nvPr/>
        </p:nvSpPr>
        <p:spPr>
          <a:xfrm>
            <a:off x="1786526" y="3171839"/>
            <a:ext cx="5159900" cy="2169825"/>
          </a:xfrm>
          <a:prstGeom prst="rect">
            <a:avLst/>
          </a:prstGeom>
        </p:spPr>
        <p:txBody>
          <a:bodyPr wrap="square">
            <a:spAutoFit/>
          </a:bodyPr>
          <a:lstStyle/>
          <a:p>
            <a:pPr>
              <a:defRPr/>
            </a:pPr>
            <a:r>
              <a:rPr lang="en-US" sz="1350" dirty="0"/>
              <a:t> </a:t>
            </a:r>
            <a:r>
              <a:rPr lang="en-US" sz="2700" dirty="0">
                <a:latin typeface="Garamond" panose="02020404030301010803" pitchFamily="18" charset="0"/>
              </a:rPr>
              <a:t>Can a state or local government limit the number of individuals who reside in a group home in a residential neighborhood? </a:t>
            </a:r>
          </a:p>
          <a:p>
            <a:pPr>
              <a:defRPr/>
            </a:pPr>
            <a:endParaRPr lang="en-US" sz="2700" dirty="0">
              <a:latin typeface="Garamond" panose="02020404030301010803" pitchFamily="18" charset="0"/>
            </a:endParaRPr>
          </a:p>
        </p:txBody>
      </p:sp>
      <p:pic>
        <p:nvPicPr>
          <p:cNvPr id="1028" name="Picture 4" descr="Related image">
            <a:extLst>
              <a:ext uri="{FF2B5EF4-FFF2-40B4-BE49-F238E27FC236}">
                <a16:creationId xmlns:a16="http://schemas.microsoft.com/office/drawing/2014/main" id="{1185FFAD-ED50-92BA-A8DE-B0BBA808A2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440"/>
          <a:stretch/>
        </p:blipFill>
        <p:spPr bwMode="auto">
          <a:xfrm>
            <a:off x="12504768" y="2777833"/>
            <a:ext cx="1528826" cy="14789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No problem Stock Photo Images. 28,342 No problem royalty free pictures and  photos available to download from thousands of stock photographers.">
            <a:extLst>
              <a:ext uri="{FF2B5EF4-FFF2-40B4-BE49-F238E27FC236}">
                <a16:creationId xmlns:a16="http://schemas.microsoft.com/office/drawing/2014/main" id="{A88CE4CB-E688-2C17-9A66-B2D66B486F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319"/>
          <a:stretch/>
        </p:blipFill>
        <p:spPr bwMode="auto">
          <a:xfrm>
            <a:off x="336804" y="656579"/>
            <a:ext cx="3810000" cy="203779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62FA1DB-5B46-E06D-6343-C1E2688D6005}"/>
              </a:ext>
            </a:extLst>
          </p:cNvPr>
          <p:cNvSpPr/>
          <p:nvPr/>
        </p:nvSpPr>
        <p:spPr>
          <a:xfrm>
            <a:off x="453938" y="469866"/>
            <a:ext cx="3692866" cy="77249"/>
          </a:xfrm>
          <a:prstGeom prst="rect">
            <a:avLst/>
          </a:prstGeom>
          <a:solidFill>
            <a:srgbClr val="1957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4C61E79-2B7A-593B-5561-BA0FC04CB1AF}"/>
              </a:ext>
            </a:extLst>
          </p:cNvPr>
          <p:cNvSpPr/>
          <p:nvPr/>
        </p:nvSpPr>
        <p:spPr>
          <a:xfrm>
            <a:off x="8045196" y="469867"/>
            <a:ext cx="3717628" cy="7724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8B856E0-5956-B9DC-0137-634258EF2C34}"/>
              </a:ext>
            </a:extLst>
          </p:cNvPr>
          <p:cNvSpPr/>
          <p:nvPr/>
        </p:nvSpPr>
        <p:spPr>
          <a:xfrm>
            <a:off x="4249567" y="469865"/>
            <a:ext cx="3692866" cy="77249"/>
          </a:xfrm>
          <a:prstGeom prst="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4" descr="Are You Willing to Live on a Maybe? | Psychology Today">
            <a:extLst>
              <a:ext uri="{FF2B5EF4-FFF2-40B4-BE49-F238E27FC236}">
                <a16:creationId xmlns:a16="http://schemas.microsoft.com/office/drawing/2014/main" id="{1C485D21-2833-4427-FE95-ED4C8AE4F14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21406" y="3615987"/>
            <a:ext cx="5763579" cy="324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6136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Rectangle 4">
            <a:extLst>
              <a:ext uri="{FF2B5EF4-FFF2-40B4-BE49-F238E27FC236}">
                <a16:creationId xmlns:a16="http://schemas.microsoft.com/office/drawing/2014/main" id="{9304F4D2-E0B1-4882-B901-F8D7649B22F7}"/>
              </a:ext>
            </a:extLst>
          </p:cNvPr>
          <p:cNvSpPr/>
          <p:nvPr/>
        </p:nvSpPr>
        <p:spPr>
          <a:xfrm>
            <a:off x="4447308" y="591344"/>
            <a:ext cx="6906491" cy="5585619"/>
          </a:xfrm>
          <a:prstGeom prst="rect">
            <a:avLst/>
          </a:prstGeom>
        </p:spPr>
        <p:txBody>
          <a:bodyPr vert="horz" lIns="91440" tIns="45720" rIns="91440" bIns="45720" rtlCol="0" anchor="ctr">
            <a:normAutofit/>
          </a:bodyPr>
          <a:lstStyle/>
          <a:p>
            <a:pPr>
              <a:lnSpc>
                <a:spcPct val="90000"/>
              </a:lnSpc>
              <a:spcAft>
                <a:spcPts val="600"/>
              </a:spcAft>
            </a:pPr>
            <a:r>
              <a:rPr lang="en-US" sz="2000" b="1" dirty="0">
                <a:solidFill>
                  <a:srgbClr val="0070C0"/>
                </a:solidFill>
                <a:latin typeface="Book Antiqua" panose="02040602050305030304" pitchFamily="18" charset="0"/>
              </a:rPr>
              <a:t>Neutral laws that govern groups of unrelated persons who live together </a:t>
            </a:r>
            <a:r>
              <a:rPr lang="en-US" sz="2000" b="1" u="sng" dirty="0">
                <a:solidFill>
                  <a:srgbClr val="0070C0"/>
                </a:solidFill>
                <a:latin typeface="Book Antiqua" panose="02040602050305030304" pitchFamily="18" charset="0"/>
              </a:rPr>
              <a:t>do not </a:t>
            </a:r>
            <a:r>
              <a:rPr lang="en-US" sz="2000" b="1" dirty="0">
                <a:solidFill>
                  <a:srgbClr val="0070C0"/>
                </a:solidFill>
                <a:latin typeface="Book Antiqua" panose="02040602050305030304" pitchFamily="18" charset="0"/>
              </a:rPr>
              <a:t>violate the Act so long as…</a:t>
            </a:r>
          </a:p>
          <a:p>
            <a:pPr indent="-228600">
              <a:lnSpc>
                <a:spcPct val="90000"/>
              </a:lnSpc>
              <a:spcAft>
                <a:spcPts val="600"/>
              </a:spcAft>
              <a:buFont typeface="Arial" panose="020B0604020202020204" pitchFamily="34" charset="0"/>
              <a:buChar char="•"/>
            </a:pPr>
            <a:endParaRPr lang="en-US" sz="2000" dirty="0">
              <a:latin typeface="Book Antiqua" panose="02040602050305030304" pitchFamily="18" charset="0"/>
            </a:endParaRPr>
          </a:p>
          <a:p>
            <a:pPr marL="285750" indent="-228600">
              <a:lnSpc>
                <a:spcPct val="90000"/>
              </a:lnSpc>
              <a:spcAft>
                <a:spcPts val="600"/>
              </a:spcAft>
              <a:buClr>
                <a:srgbClr val="0070C0"/>
              </a:buClr>
              <a:buSzPct val="105000"/>
              <a:buFont typeface="Arial" panose="020B0604020202020204" pitchFamily="34" charset="0"/>
              <a:buChar char="•"/>
            </a:pPr>
            <a:r>
              <a:rPr lang="en-US" sz="2000" dirty="0">
                <a:latin typeface="Book Antiqua" panose="02040602050305030304" pitchFamily="18" charset="0"/>
              </a:rPr>
              <a:t>those laws do not intentionally discriminate against persons on the basis of disability (or other protected class)</a:t>
            </a:r>
          </a:p>
          <a:p>
            <a:pPr marL="342900" indent="-228600">
              <a:lnSpc>
                <a:spcPct val="90000"/>
              </a:lnSpc>
              <a:spcAft>
                <a:spcPts val="600"/>
              </a:spcAft>
              <a:buClr>
                <a:srgbClr val="0070C0"/>
              </a:buClr>
              <a:buSzPct val="105000"/>
              <a:buFont typeface="Arial" panose="020B0604020202020204" pitchFamily="34" charset="0"/>
              <a:buChar char="•"/>
            </a:pPr>
            <a:endParaRPr lang="en-US" sz="2000" dirty="0">
              <a:latin typeface="Book Antiqua" panose="02040602050305030304" pitchFamily="18" charset="0"/>
            </a:endParaRPr>
          </a:p>
          <a:p>
            <a:pPr marL="285750" indent="-228600">
              <a:lnSpc>
                <a:spcPct val="90000"/>
              </a:lnSpc>
              <a:spcAft>
                <a:spcPts val="600"/>
              </a:spcAft>
              <a:buClr>
                <a:srgbClr val="0070C0"/>
              </a:buClr>
              <a:buSzPct val="105000"/>
              <a:buFont typeface="Arial" panose="020B0604020202020204" pitchFamily="34" charset="0"/>
              <a:buChar char="•"/>
            </a:pPr>
            <a:r>
              <a:rPr lang="en-US" sz="2000" dirty="0">
                <a:latin typeface="Book Antiqua" panose="02040602050305030304" pitchFamily="18" charset="0"/>
              </a:rPr>
              <a:t>those laws do not have an unjustified discriminatory effect on the basis of disability (or other protected class)</a:t>
            </a:r>
          </a:p>
          <a:p>
            <a:pPr marL="342900" indent="-228600">
              <a:lnSpc>
                <a:spcPct val="90000"/>
              </a:lnSpc>
              <a:spcAft>
                <a:spcPts val="600"/>
              </a:spcAft>
              <a:buClr>
                <a:srgbClr val="0070C0"/>
              </a:buClr>
              <a:buSzPct val="105000"/>
              <a:buFont typeface="Arial" panose="020B0604020202020204" pitchFamily="34" charset="0"/>
              <a:buChar char="•"/>
            </a:pPr>
            <a:endParaRPr lang="en-US" sz="2000" dirty="0">
              <a:latin typeface="Book Antiqua" panose="02040602050305030304" pitchFamily="18" charset="0"/>
            </a:endParaRPr>
          </a:p>
          <a:p>
            <a:pPr marL="285750" indent="-228600">
              <a:lnSpc>
                <a:spcPct val="90000"/>
              </a:lnSpc>
              <a:spcAft>
                <a:spcPts val="600"/>
              </a:spcAft>
              <a:buClr>
                <a:srgbClr val="0070C0"/>
              </a:buClr>
              <a:buSzPct val="105000"/>
              <a:buFont typeface="Arial" panose="020B0604020202020204" pitchFamily="34" charset="0"/>
              <a:buChar char="•"/>
            </a:pPr>
            <a:r>
              <a:rPr lang="en-US" sz="2000" dirty="0">
                <a:latin typeface="Book Antiqua" panose="02040602050305030304" pitchFamily="18" charset="0"/>
              </a:rPr>
              <a:t>state and local governments make reasonable accommodations when such accommodations may be necessary for a person with a disability to have an equal opportunity to use and enjoy a dwelling</a:t>
            </a:r>
          </a:p>
        </p:txBody>
      </p:sp>
      <p:sp>
        <p:nvSpPr>
          <p:cNvPr id="3" name="Slide Number Placeholder 2">
            <a:extLst>
              <a:ext uri="{FF2B5EF4-FFF2-40B4-BE49-F238E27FC236}">
                <a16:creationId xmlns:a16="http://schemas.microsoft.com/office/drawing/2014/main" id="{44478876-10DC-CAB7-50CE-B421D2C71659}"/>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F603CDE5-C1D8-4EDD-870F-A498BAFA520F}" type="slidenum">
              <a:rPr lang="en-US" noProof="0" smtClean="0">
                <a:solidFill>
                  <a:schemeClr val="tx1">
                    <a:tint val="75000"/>
                  </a:schemeClr>
                </a:solidFill>
              </a:rPr>
              <a:pPr>
                <a:spcAft>
                  <a:spcPts val="600"/>
                </a:spcAft>
              </a:pPr>
              <a:t>26</a:t>
            </a:fld>
            <a:endParaRPr lang="en-US" noProof="0" dirty="0">
              <a:solidFill>
                <a:schemeClr val="tx1">
                  <a:tint val="75000"/>
                </a:schemeClr>
              </a:solidFill>
            </a:endParaRPr>
          </a:p>
        </p:txBody>
      </p:sp>
    </p:spTree>
    <p:extLst>
      <p:ext uri="{BB962C8B-B14F-4D97-AF65-F5344CB8AC3E}">
        <p14:creationId xmlns:p14="http://schemas.microsoft.com/office/powerpoint/2010/main" val="103884608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20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barn(inVertical)">
                                      <p:cBhvr>
                                        <p:cTn id="12" dur="20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barn(inVertical)">
                                      <p:cBhvr>
                                        <p:cTn id="17"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A picture containing sky&#10;&#10;AI-generated content may be incorrect.">
            <a:extLst>
              <a:ext uri="{FF2B5EF4-FFF2-40B4-BE49-F238E27FC236}">
                <a16:creationId xmlns:a16="http://schemas.microsoft.com/office/drawing/2014/main" id="{4874DF21-7B28-4CB9-3298-8244C234CED3}"/>
              </a:ext>
            </a:extLst>
          </p:cNvPr>
          <p:cNvPicPr>
            <a:picLocks noGrp="1" noChangeAspect="1"/>
          </p:cNvPicPr>
          <p:nvPr>
            <p:ph idx="1"/>
          </p:nvPr>
        </p:nvPicPr>
        <p:blipFill>
          <a:blip r:embed="rId2"/>
          <a:stretch>
            <a:fillRect/>
          </a:stretch>
        </p:blipFill>
        <p:spPr>
          <a:xfrm>
            <a:off x="465826" y="1825625"/>
            <a:ext cx="11274725" cy="5032375"/>
          </a:xfrm>
          <a:prstGeom prst="rect">
            <a:avLst/>
          </a:prstGeom>
        </p:spPr>
      </p:pic>
      <p:sp>
        <p:nvSpPr>
          <p:cNvPr id="5" name="Slide Number Placeholder 4">
            <a:extLst>
              <a:ext uri="{FF2B5EF4-FFF2-40B4-BE49-F238E27FC236}">
                <a16:creationId xmlns:a16="http://schemas.microsoft.com/office/drawing/2014/main" id="{C2B45B95-89C3-4156-49B8-649C293B94C2}"/>
              </a:ext>
            </a:extLst>
          </p:cNvPr>
          <p:cNvSpPr>
            <a:spLocks noGrp="1"/>
          </p:cNvSpPr>
          <p:nvPr>
            <p:ph type="sldNum" sz="quarter" idx="12"/>
          </p:nvPr>
        </p:nvSpPr>
        <p:spPr/>
        <p:txBody>
          <a:bodyPr/>
          <a:lstStyle/>
          <a:p>
            <a:fld id="{3A98EE3D-8CD1-4C3F-BD1C-C98C9596463C}" type="slidenum">
              <a:rPr lang="en-US" smtClean="0"/>
              <a:t>27</a:t>
            </a:fld>
            <a:endParaRPr lang="en-US" dirty="0"/>
          </a:p>
        </p:txBody>
      </p:sp>
      <p:sp>
        <p:nvSpPr>
          <p:cNvPr id="7" name="TextBox 6">
            <a:extLst>
              <a:ext uri="{FF2B5EF4-FFF2-40B4-BE49-F238E27FC236}">
                <a16:creationId xmlns:a16="http://schemas.microsoft.com/office/drawing/2014/main" id="{84A1D38D-C22E-11E5-3C68-31AD81564104}"/>
              </a:ext>
            </a:extLst>
          </p:cNvPr>
          <p:cNvSpPr txBox="1"/>
          <p:nvPr/>
        </p:nvSpPr>
        <p:spPr>
          <a:xfrm>
            <a:off x="465826" y="777183"/>
            <a:ext cx="11274724" cy="830997"/>
          </a:xfrm>
          <a:prstGeom prst="rect">
            <a:avLst/>
          </a:prstGeom>
          <a:noFill/>
        </p:spPr>
        <p:txBody>
          <a:bodyPr wrap="square">
            <a:spAutoFit/>
          </a:bodyPr>
          <a:lstStyle/>
          <a:p>
            <a:pPr algn="ctr"/>
            <a:r>
              <a:rPr kumimoji="0" lang="en-US" altLang="en-US" sz="4800" b="1" i="0" u="none" strike="noStrike" cap="none" normalizeH="0" baseline="0" dirty="0">
                <a:ln>
                  <a:noFill/>
                </a:ln>
                <a:solidFill>
                  <a:srgbClr val="FFC000"/>
                </a:solidFill>
                <a:effectLst/>
                <a:latin typeface="Book Antiqua" panose="02040602050305030304" pitchFamily="18" charset="0"/>
              </a:rPr>
              <a:t>Illegal Zoning Practices</a:t>
            </a:r>
            <a:endParaRPr lang="en-US" sz="4800" dirty="0">
              <a:solidFill>
                <a:srgbClr val="FFC000"/>
              </a:solidFill>
            </a:endParaRPr>
          </a:p>
        </p:txBody>
      </p:sp>
    </p:spTree>
    <p:extLst>
      <p:ext uri="{BB962C8B-B14F-4D97-AF65-F5344CB8AC3E}">
        <p14:creationId xmlns:p14="http://schemas.microsoft.com/office/powerpoint/2010/main" val="1891444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8B60835-CBC2-4708-B7A6-C137680D5A53}"/>
              </a:ext>
            </a:extLst>
          </p:cNvPr>
          <p:cNvSpPr>
            <a:spLocks noGrp="1"/>
          </p:cNvSpPr>
          <p:nvPr>
            <p:ph type="title"/>
          </p:nvPr>
        </p:nvSpPr>
        <p:spPr>
          <a:xfrm>
            <a:off x="452761" y="528493"/>
            <a:ext cx="11301273" cy="707357"/>
          </a:xfrm>
        </p:spPr>
        <p:txBody>
          <a:bodyPr>
            <a:normAutofit/>
          </a:bodyPr>
          <a:lstStyle/>
          <a:p>
            <a:pPr algn="ctr">
              <a:defRPr/>
            </a:pPr>
            <a:r>
              <a:rPr lang="en-US" sz="3200" b="1" dirty="0"/>
              <a:t>The Fair Housing Act makes it unlawful to…</a:t>
            </a:r>
          </a:p>
        </p:txBody>
      </p:sp>
      <p:sp>
        <p:nvSpPr>
          <p:cNvPr id="3" name="Content Placeholder 2"/>
          <p:cNvSpPr>
            <a:spLocks noGrp="1"/>
          </p:cNvSpPr>
          <p:nvPr>
            <p:ph idx="1"/>
          </p:nvPr>
        </p:nvSpPr>
        <p:spPr>
          <a:xfrm>
            <a:off x="452761" y="2325053"/>
            <a:ext cx="7701338" cy="2103120"/>
          </a:xfrm>
        </p:spPr>
        <p:txBody>
          <a:bodyPr>
            <a:normAutofit/>
          </a:bodyPr>
          <a:lstStyle/>
          <a:p>
            <a:r>
              <a:rPr lang="en-US" sz="2400" dirty="0"/>
              <a:t>Enforcing an ordinance that require groups of up to four unrelated disabled persons to reside only in certain zones, such as medical or commercial zones, when up to four unrelated non-disabled persons can live in any zoning district.</a:t>
            </a:r>
          </a:p>
          <a:p>
            <a:endParaRPr lang="en-US" sz="2400" dirty="0"/>
          </a:p>
          <a:p>
            <a:endParaRPr lang="en-US" sz="2400" dirty="0"/>
          </a:p>
        </p:txBody>
      </p:sp>
      <p:sp>
        <p:nvSpPr>
          <p:cNvPr id="6" name="TextBox 5">
            <a:extLst>
              <a:ext uri="{FF2B5EF4-FFF2-40B4-BE49-F238E27FC236}">
                <a16:creationId xmlns:a16="http://schemas.microsoft.com/office/drawing/2014/main" id="{075F6C69-910C-4DB8-9B68-CE84D3D0485E}"/>
              </a:ext>
            </a:extLst>
          </p:cNvPr>
          <p:cNvSpPr txBox="1"/>
          <p:nvPr/>
        </p:nvSpPr>
        <p:spPr>
          <a:xfrm>
            <a:off x="7397" y="221049"/>
            <a:ext cx="12191999" cy="1280160"/>
          </a:xfrm>
          <a:prstGeom prst="rect">
            <a:avLst/>
          </a:prstGeom>
          <a:solidFill>
            <a:srgbClr val="195785"/>
          </a:solidFill>
        </p:spPr>
        <p:txBody>
          <a:bodyPr wrap="square" rtlCol="0">
            <a:spAutoFit/>
          </a:bodyPr>
          <a:lstStyle/>
          <a:p>
            <a:endParaRPr lang="en-US" dirty="0"/>
          </a:p>
        </p:txBody>
      </p:sp>
      <p:pic>
        <p:nvPicPr>
          <p:cNvPr id="7" name="Content Placeholder 4">
            <a:extLst>
              <a:ext uri="{FF2B5EF4-FFF2-40B4-BE49-F238E27FC236}">
                <a16:creationId xmlns:a16="http://schemas.microsoft.com/office/drawing/2014/main" id="{13A786CE-D903-4A2B-B426-9A94ADCC37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813" y="3772310"/>
            <a:ext cx="3978151" cy="276334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4">
            <a:extLst>
              <a:ext uri="{FF2B5EF4-FFF2-40B4-BE49-F238E27FC236}">
                <a16:creationId xmlns:a16="http://schemas.microsoft.com/office/drawing/2014/main" id="{678CDA51-4759-417F-B4DA-CE3B37D2B8FD}"/>
              </a:ext>
            </a:extLst>
          </p:cNvPr>
          <p:cNvPicPr>
            <a:picLocks noChangeAspect="1"/>
          </p:cNvPicPr>
          <p:nvPr/>
        </p:nvPicPr>
        <p:blipFill>
          <a:blip r:embed="rId4"/>
          <a:srcRect l="18183" r="18183"/>
          <a:stretch>
            <a:fillRect/>
          </a:stretch>
        </p:blipFill>
        <p:spPr>
          <a:xfrm>
            <a:off x="8378233" y="1543294"/>
            <a:ext cx="3813765" cy="5314706"/>
          </a:xfrm>
          <a:prstGeom prst="rect">
            <a:avLst/>
          </a:prstGeom>
        </p:spPr>
      </p:pic>
      <p:sp>
        <p:nvSpPr>
          <p:cNvPr id="9" name="TextBox 8">
            <a:extLst>
              <a:ext uri="{FF2B5EF4-FFF2-40B4-BE49-F238E27FC236}">
                <a16:creationId xmlns:a16="http://schemas.microsoft.com/office/drawing/2014/main" id="{D6F4C97A-3814-1AE0-1FBB-F3D6A17D4ECA}"/>
              </a:ext>
            </a:extLst>
          </p:cNvPr>
          <p:cNvSpPr txBox="1"/>
          <p:nvPr/>
        </p:nvSpPr>
        <p:spPr>
          <a:xfrm>
            <a:off x="612682" y="610561"/>
            <a:ext cx="10981427" cy="646331"/>
          </a:xfrm>
          <a:prstGeom prst="rect">
            <a:avLst/>
          </a:prstGeom>
          <a:noFill/>
        </p:spPr>
        <p:txBody>
          <a:bodyPr wrap="square">
            <a:spAutoFit/>
          </a:bodyPr>
          <a:lstStyle/>
          <a:p>
            <a:pPr algn="ctr"/>
            <a:r>
              <a:rPr kumimoji="0" lang="en-US" altLang="en-US" sz="3600" b="1" i="0" u="none" strike="noStrike" cap="none" normalizeH="0" baseline="0" dirty="0">
                <a:ln>
                  <a:noFill/>
                </a:ln>
                <a:solidFill>
                  <a:schemeClr val="bg1"/>
                </a:solidFill>
                <a:effectLst/>
                <a:latin typeface="Book Antiqua" panose="02040602050305030304" pitchFamily="18" charset="0"/>
              </a:rPr>
              <a:t>Examples of Illegal Zoning Practices</a:t>
            </a:r>
            <a:endParaRPr lang="en-US" sz="36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37650620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520F82-C298-443E-8E60-356EACCFAE36}"/>
              </a:ext>
            </a:extLst>
          </p:cNvPr>
          <p:cNvSpPr>
            <a:spLocks noGrp="1"/>
          </p:cNvSpPr>
          <p:nvPr>
            <p:ph type="title"/>
          </p:nvPr>
        </p:nvSpPr>
        <p:spPr>
          <a:xfrm>
            <a:off x="443883" y="530018"/>
            <a:ext cx="11301273" cy="707357"/>
          </a:xfrm>
        </p:spPr>
        <p:txBody>
          <a:bodyPr>
            <a:normAutofit/>
          </a:bodyPr>
          <a:lstStyle/>
          <a:p>
            <a:pPr algn="ctr">
              <a:defRPr/>
            </a:pPr>
            <a:r>
              <a:rPr lang="en-US" sz="3200" b="1" dirty="0"/>
              <a:t>The Fair Housing Act makes it unlawful to…</a:t>
            </a:r>
          </a:p>
        </p:txBody>
      </p:sp>
      <p:sp>
        <p:nvSpPr>
          <p:cNvPr id="28674" name="Content Placeholder 2"/>
          <p:cNvSpPr>
            <a:spLocks noGrp="1"/>
          </p:cNvSpPr>
          <p:nvPr>
            <p:ph idx="1"/>
          </p:nvPr>
        </p:nvSpPr>
        <p:spPr>
          <a:xfrm>
            <a:off x="435004" y="1677880"/>
            <a:ext cx="11310152" cy="2903645"/>
          </a:xfrm>
        </p:spPr>
        <p:txBody>
          <a:bodyPr>
            <a:normAutofit/>
          </a:bodyPr>
          <a:lstStyle/>
          <a:p>
            <a:pPr>
              <a:buClr>
                <a:srgbClr val="C00000"/>
              </a:buClr>
              <a:buFont typeface="Wingdings" panose="05000000000000000000" pitchFamily="2" charset="2"/>
              <a:buChar char="q"/>
            </a:pPr>
            <a:r>
              <a:rPr lang="en-US" sz="2000" dirty="0">
                <a:latin typeface="Book Antiqua" panose="02040602050305030304" pitchFamily="18" charset="0"/>
              </a:rPr>
              <a:t>Requir</a:t>
            </a:r>
            <a:r>
              <a:rPr kumimoji="0" lang="en-US" altLang="en-US" sz="2000" b="0" i="0" u="none" strike="noStrike" cap="none" normalizeH="0" baseline="0" dirty="0">
                <a:ln>
                  <a:noFill/>
                </a:ln>
                <a:solidFill>
                  <a:srgbClr val="0A0A0A"/>
                </a:solidFill>
                <a:effectLst/>
                <a:latin typeface="Book Antiqua" panose="02040602050305030304" pitchFamily="18" charset="0"/>
              </a:rPr>
              <a:t>ing</a:t>
            </a:r>
            <a:r>
              <a:rPr lang="en-US" sz="2000" dirty="0">
                <a:latin typeface="Book Antiqua" panose="02040602050305030304" pitchFamily="18" charset="0"/>
              </a:rPr>
              <a:t> neighbor notification or a public hearing only for the development of affordable housing or group homes, but not other types of residential development.</a:t>
            </a:r>
          </a:p>
          <a:p>
            <a:pPr lvl="1">
              <a:buFont typeface="Wingdings" panose="05000000000000000000" pitchFamily="2" charset="2"/>
              <a:buChar char="q"/>
            </a:pPr>
            <a:endParaRPr lang="en-US" sz="1800" dirty="0">
              <a:latin typeface="Book Antiqua" panose="02040602050305030304" pitchFamily="18" charset="0"/>
            </a:endParaRPr>
          </a:p>
          <a:p>
            <a:pPr>
              <a:buClr>
                <a:srgbClr val="C00000"/>
              </a:buClr>
              <a:buFont typeface="Wingdings" panose="05000000000000000000" pitchFamily="2" charset="2"/>
              <a:buChar char="q"/>
            </a:pPr>
            <a:r>
              <a:rPr lang="en-US" sz="2000" dirty="0">
                <a:latin typeface="Book Antiqua" panose="02040602050305030304" pitchFamily="18" charset="0"/>
              </a:rPr>
              <a:t>Tak</a:t>
            </a:r>
            <a:r>
              <a:rPr kumimoji="0" lang="en-US" altLang="en-US" sz="2000" b="0" i="0" u="none" strike="noStrike" cap="none" normalizeH="0" baseline="0" dirty="0">
                <a:ln>
                  <a:noFill/>
                </a:ln>
                <a:solidFill>
                  <a:srgbClr val="0A0A0A"/>
                </a:solidFill>
                <a:effectLst/>
                <a:latin typeface="Book Antiqua" panose="02040602050305030304" pitchFamily="18" charset="0"/>
              </a:rPr>
              <a:t>ing</a:t>
            </a:r>
            <a:r>
              <a:rPr lang="en-US" sz="2000" dirty="0">
                <a:latin typeface="Book Antiqua" panose="02040602050305030304" pitchFamily="18" charset="0"/>
              </a:rPr>
              <a:t> action against, or deny a permit for a home because of the disability of individuals who live or would live there.</a:t>
            </a:r>
          </a:p>
          <a:p>
            <a:pPr marL="324000" lvl="1" indent="0">
              <a:buNone/>
            </a:pPr>
            <a:r>
              <a:rPr lang="en-US" sz="1800" b="1" u="sng" dirty="0">
                <a:solidFill>
                  <a:srgbClr val="195785"/>
                </a:solidFill>
                <a:latin typeface="Book Antiqua" panose="02040602050305030304" pitchFamily="18" charset="0"/>
              </a:rPr>
              <a:t>Example: </a:t>
            </a:r>
            <a:r>
              <a:rPr lang="en-US" sz="1800" dirty="0">
                <a:solidFill>
                  <a:srgbClr val="195785"/>
                </a:solidFill>
                <a:latin typeface="Book Antiqua" panose="02040602050305030304" pitchFamily="18" charset="0"/>
              </a:rPr>
              <a:t> Denying a building permit for a home because it was intended to provide housing for persons with mental illness.</a:t>
            </a:r>
            <a:endParaRPr lang="en-US" sz="1600" dirty="0">
              <a:solidFill>
                <a:srgbClr val="195785"/>
              </a:solidFill>
              <a:latin typeface="Book Antiqua" panose="02040602050305030304" pitchFamily="18" charset="0"/>
            </a:endParaRPr>
          </a:p>
        </p:txBody>
      </p:sp>
      <p:sp>
        <p:nvSpPr>
          <p:cNvPr id="5" name="TextBox 4">
            <a:extLst>
              <a:ext uri="{FF2B5EF4-FFF2-40B4-BE49-F238E27FC236}">
                <a16:creationId xmlns:a16="http://schemas.microsoft.com/office/drawing/2014/main" id="{1CDC118F-5219-4FAA-9812-BEA888710AE9}"/>
              </a:ext>
            </a:extLst>
          </p:cNvPr>
          <p:cNvSpPr txBox="1"/>
          <p:nvPr/>
        </p:nvSpPr>
        <p:spPr>
          <a:xfrm>
            <a:off x="0" y="288326"/>
            <a:ext cx="12191999" cy="1280160"/>
          </a:xfrm>
          <a:prstGeom prst="rect">
            <a:avLst/>
          </a:prstGeom>
          <a:solidFill>
            <a:srgbClr val="195785"/>
          </a:solidFill>
        </p:spPr>
        <p:txBody>
          <a:bodyPr wrap="square" rtlCol="0">
            <a:spAutoFit/>
          </a:bodyPr>
          <a:lstStyle/>
          <a:p>
            <a:endParaRPr lang="en-US" dirty="0"/>
          </a:p>
        </p:txBody>
      </p:sp>
      <p:pic>
        <p:nvPicPr>
          <p:cNvPr id="7" name="Picture Placeholder 6">
            <a:extLst>
              <a:ext uri="{FF2B5EF4-FFF2-40B4-BE49-F238E27FC236}">
                <a16:creationId xmlns:a16="http://schemas.microsoft.com/office/drawing/2014/main" id="{9A2A6939-D79A-42A0-94B3-A36DD2F83CF5}"/>
              </a:ext>
            </a:extLst>
          </p:cNvPr>
          <p:cNvPicPr>
            <a:picLocks noChangeAspect="1"/>
          </p:cNvPicPr>
          <p:nvPr/>
        </p:nvPicPr>
        <p:blipFill>
          <a:blip r:embed="rId3"/>
          <a:srcRect t="34954" b="34954"/>
          <a:stretch>
            <a:fillRect/>
          </a:stretch>
        </p:blipFill>
        <p:spPr>
          <a:xfrm>
            <a:off x="0" y="4581525"/>
            <a:ext cx="12192000" cy="2276475"/>
          </a:xfrm>
          <a:prstGeom prst="rect">
            <a:avLst/>
          </a:prstGeom>
        </p:spPr>
      </p:pic>
      <p:sp>
        <p:nvSpPr>
          <p:cNvPr id="2" name="Multiplication Sign 1">
            <a:extLst>
              <a:ext uri="{FF2B5EF4-FFF2-40B4-BE49-F238E27FC236}">
                <a16:creationId xmlns:a16="http://schemas.microsoft.com/office/drawing/2014/main" id="{A421E3FB-A424-4717-8038-3DA607A08308}"/>
              </a:ext>
            </a:extLst>
          </p:cNvPr>
          <p:cNvSpPr/>
          <p:nvPr/>
        </p:nvSpPr>
        <p:spPr>
          <a:xfrm>
            <a:off x="4429958" y="4250414"/>
            <a:ext cx="754602" cy="1625260"/>
          </a:xfrm>
          <a:prstGeom prst="mathMultiply">
            <a:avLst/>
          </a:prstGeom>
          <a:solidFill>
            <a:schemeClr val="tx1"/>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3" name="Rectangle 2">
            <a:extLst>
              <a:ext uri="{FF2B5EF4-FFF2-40B4-BE49-F238E27FC236}">
                <a16:creationId xmlns:a16="http://schemas.microsoft.com/office/drawing/2014/main" id="{EE6D7CAB-B47D-4D6C-8526-1EC4CA213611}"/>
              </a:ext>
            </a:extLst>
          </p:cNvPr>
          <p:cNvSpPr/>
          <p:nvPr/>
        </p:nvSpPr>
        <p:spPr>
          <a:xfrm rot="20657878">
            <a:off x="5661729" y="4841740"/>
            <a:ext cx="2656496" cy="1200329"/>
          </a:xfrm>
          <a:prstGeom prst="rect">
            <a:avLst/>
          </a:prstGeom>
        </p:spPr>
        <p:txBody>
          <a:bodyPr wrap="none">
            <a:spAutoFit/>
          </a:bodyPr>
          <a:lstStyle/>
          <a:p>
            <a:r>
              <a:rPr lang="en-US" sz="7200" dirty="0">
                <a:solidFill>
                  <a:srgbClr val="FF0000"/>
                </a:solidFill>
                <a:latin typeface="Bernard MT Condensed" panose="02050806060905020404" pitchFamily="18" charset="0"/>
              </a:rPr>
              <a:t>Denied</a:t>
            </a:r>
          </a:p>
        </p:txBody>
      </p:sp>
      <p:sp>
        <p:nvSpPr>
          <p:cNvPr id="4" name="Oval 3">
            <a:extLst>
              <a:ext uri="{FF2B5EF4-FFF2-40B4-BE49-F238E27FC236}">
                <a16:creationId xmlns:a16="http://schemas.microsoft.com/office/drawing/2014/main" id="{FAB648BA-BDF3-47E0-9E34-5222AD87650D}"/>
              </a:ext>
            </a:extLst>
          </p:cNvPr>
          <p:cNvSpPr/>
          <p:nvPr/>
        </p:nvSpPr>
        <p:spPr>
          <a:xfrm rot="20801046">
            <a:off x="5349700" y="4794162"/>
            <a:ext cx="3432943" cy="1273466"/>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915892FE-962B-1CFB-CD98-D967AF66925F}"/>
              </a:ext>
            </a:extLst>
          </p:cNvPr>
          <p:cNvSpPr txBox="1"/>
          <p:nvPr/>
        </p:nvSpPr>
        <p:spPr>
          <a:xfrm>
            <a:off x="599366" y="619396"/>
            <a:ext cx="10981427" cy="646331"/>
          </a:xfrm>
          <a:prstGeom prst="rect">
            <a:avLst/>
          </a:prstGeom>
          <a:noFill/>
        </p:spPr>
        <p:txBody>
          <a:bodyPr wrap="square">
            <a:spAutoFit/>
          </a:bodyPr>
          <a:lstStyle/>
          <a:p>
            <a:pPr algn="ctr"/>
            <a:r>
              <a:rPr kumimoji="0" lang="en-US" altLang="en-US" sz="3600" b="1" i="0" u="none" strike="noStrike" cap="none" normalizeH="0" baseline="0" dirty="0">
                <a:ln>
                  <a:noFill/>
                </a:ln>
                <a:solidFill>
                  <a:schemeClr val="bg1"/>
                </a:solidFill>
                <a:effectLst/>
                <a:latin typeface="Book Antiqua" panose="02040602050305030304" pitchFamily="18" charset="0"/>
              </a:rPr>
              <a:t>Examples of Illegal Zoning Practices</a:t>
            </a:r>
            <a:endParaRPr lang="en-US" sz="36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531651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wheel(1)">
                                      <p:cBhvr>
                                        <p:cTn id="7" dur="2000"/>
                                        <p:tgtEl>
                                          <p:spTgt spid="286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8674">
                                            <p:txEl>
                                              <p:pRg st="2" end="2"/>
                                            </p:txEl>
                                          </p:spTgt>
                                        </p:tgtEl>
                                        <p:attrNameLst>
                                          <p:attrName>style.visibility</p:attrName>
                                        </p:attrNameLst>
                                      </p:cBhvr>
                                      <p:to>
                                        <p:strVal val="visible"/>
                                      </p:to>
                                    </p:set>
                                    <p:animEffect transition="in" filter="wheel(1)">
                                      <p:cBhvr>
                                        <p:cTn id="12" dur="2000"/>
                                        <p:tgtEl>
                                          <p:spTgt spid="28674">
                                            <p:txEl>
                                              <p:pRg st="2" end="2"/>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28674">
                                            <p:txEl>
                                              <p:pRg st="3" end="3"/>
                                            </p:txEl>
                                          </p:spTgt>
                                        </p:tgtEl>
                                        <p:attrNameLst>
                                          <p:attrName>style.visibility</p:attrName>
                                        </p:attrNameLst>
                                      </p:cBhvr>
                                      <p:to>
                                        <p:strVal val="visible"/>
                                      </p:to>
                                    </p:set>
                                    <p:animEffect transition="in" filter="wheel(1)">
                                      <p:cBhvr>
                                        <p:cTn id="15" dur="2000"/>
                                        <p:tgtEl>
                                          <p:spTgt spid="2867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2" name="Picture 4" descr="1866 Civil Rights ACT and its blunders - History Before Us">
            <a:extLst>
              <a:ext uri="{FF2B5EF4-FFF2-40B4-BE49-F238E27FC236}">
                <a16:creationId xmlns:a16="http://schemas.microsoft.com/office/drawing/2014/main" id="{C0DEDB99-8367-4799-9022-B5E0217F55A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9818" y="-52555"/>
            <a:ext cx="4751176" cy="22095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48CFA8-B114-45EC-B5A9-742AA4C310D8}"/>
              </a:ext>
            </a:extLst>
          </p:cNvPr>
          <p:cNvSpPr/>
          <p:nvPr/>
        </p:nvSpPr>
        <p:spPr>
          <a:xfrm>
            <a:off x="4786404" y="679776"/>
            <a:ext cx="500458" cy="523220"/>
          </a:xfrm>
          <a:prstGeom prst="rect">
            <a:avLst/>
          </a:prstGeom>
        </p:spPr>
        <p:txBody>
          <a:bodyPr wrap="none">
            <a:spAutoFit/>
          </a:bodyPr>
          <a:lstStyle/>
          <a:p>
            <a:r>
              <a:rPr lang="en-US" altLang="en-US" sz="2800" dirty="0">
                <a:solidFill>
                  <a:srgbClr val="C00000"/>
                </a:solidFill>
                <a:latin typeface="Book Antiqua" panose="02040602050305030304" pitchFamily="18" charset="0"/>
                <a:cs typeface="Arial" panose="020B0604020202020204" pitchFamily="34" charset="0"/>
              </a:rPr>
              <a:t>of</a:t>
            </a:r>
            <a:endParaRPr lang="en-US" sz="2800" dirty="0">
              <a:solidFill>
                <a:srgbClr val="C00000"/>
              </a:solidFill>
              <a:latin typeface="Book Antiqua" panose="02040602050305030304" pitchFamily="18" charset="0"/>
            </a:endParaRPr>
          </a:p>
        </p:txBody>
      </p:sp>
      <p:sp>
        <p:nvSpPr>
          <p:cNvPr id="6" name="Title 2">
            <a:extLst>
              <a:ext uri="{FF2B5EF4-FFF2-40B4-BE49-F238E27FC236}">
                <a16:creationId xmlns:a16="http://schemas.microsoft.com/office/drawing/2014/main" id="{A63A9596-DD22-4D04-AE21-3B67F9FD16C7}"/>
              </a:ext>
            </a:extLst>
          </p:cNvPr>
          <p:cNvSpPr>
            <a:spLocks noGrp="1"/>
          </p:cNvSpPr>
          <p:nvPr>
            <p:ph type="title"/>
          </p:nvPr>
        </p:nvSpPr>
        <p:spPr>
          <a:xfrm>
            <a:off x="5028618" y="859946"/>
            <a:ext cx="6227830" cy="830997"/>
          </a:xfrm>
        </p:spPr>
        <p:txBody>
          <a:bodyPr>
            <a:noAutofit/>
          </a:bodyPr>
          <a:lstStyle/>
          <a:p>
            <a:pPr algn="ctr" eaLnBrk="1" hangingPunct="1"/>
            <a:r>
              <a:rPr lang="en-US" altLang="en-US" sz="4800" dirty="0">
                <a:solidFill>
                  <a:schemeClr val="tx1">
                    <a:lumMod val="75000"/>
                  </a:schemeClr>
                </a:solidFill>
                <a:latin typeface="Book Antiqua" panose="02040602050305030304" pitchFamily="18" charset="0"/>
                <a:cs typeface="Arial" panose="020B0604020202020204" pitchFamily="34" charset="0"/>
              </a:rPr>
              <a:t>Fair Housing Law</a:t>
            </a:r>
          </a:p>
        </p:txBody>
      </p:sp>
      <p:sp>
        <p:nvSpPr>
          <p:cNvPr id="4" name="Rectangle 3">
            <a:extLst>
              <a:ext uri="{FF2B5EF4-FFF2-40B4-BE49-F238E27FC236}">
                <a16:creationId xmlns:a16="http://schemas.microsoft.com/office/drawing/2014/main" id="{80FDDAE4-8350-49B3-9C70-A9C2971CDEF9}"/>
              </a:ext>
            </a:extLst>
          </p:cNvPr>
          <p:cNvSpPr/>
          <p:nvPr/>
        </p:nvSpPr>
        <p:spPr>
          <a:xfrm>
            <a:off x="4429375" y="1517977"/>
            <a:ext cx="1198485" cy="286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BE732AE8-03C3-4D12-9293-7C61E964C504}"/>
              </a:ext>
            </a:extLst>
          </p:cNvPr>
          <p:cNvSpPr txBox="1">
            <a:spLocks/>
          </p:cNvSpPr>
          <p:nvPr/>
        </p:nvSpPr>
        <p:spPr>
          <a:xfrm>
            <a:off x="6191388" y="2520354"/>
            <a:ext cx="5880261" cy="2543352"/>
          </a:xfrm>
          <a:prstGeom prst="rect">
            <a:avLst/>
          </a:prstGeom>
        </p:spPr>
        <p:txBody>
          <a:bodyPr>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fontAlgn="auto">
              <a:buFont typeface="Wingdings 3" panose="05040102010807070707" pitchFamily="18" charset="2"/>
              <a:buNone/>
              <a:defRPr/>
            </a:pPr>
            <a:endParaRPr lang="en-US" altLang="en-US" sz="1000" dirty="0"/>
          </a:p>
          <a:p>
            <a:pPr marL="0" indent="0" algn="ctr">
              <a:spcBef>
                <a:spcPts val="0"/>
              </a:spcBef>
              <a:buNone/>
              <a:defRPr/>
            </a:pPr>
            <a:r>
              <a:rPr lang="en-US" altLang="en-US" sz="2800" b="1" dirty="0">
                <a:solidFill>
                  <a:schemeClr val="tx1"/>
                </a:solidFill>
                <a:latin typeface="Book Antiqua" panose="02040602050305030304" pitchFamily="18" charset="0"/>
                <a:cs typeface="Times New Roman" panose="02020603050405020304" pitchFamily="18" charset="0"/>
              </a:rPr>
              <a:t>Civil Rights Act of </a:t>
            </a:r>
            <a:r>
              <a:rPr lang="en-US" altLang="en-US" sz="2800" b="1" u="sng" dirty="0">
                <a:solidFill>
                  <a:srgbClr val="C00000"/>
                </a:solidFill>
                <a:latin typeface="Book Antiqua" panose="02040602050305030304" pitchFamily="18" charset="0"/>
                <a:cs typeface="Times New Roman" panose="02020603050405020304" pitchFamily="18" charset="0"/>
              </a:rPr>
              <a:t>1866</a:t>
            </a:r>
          </a:p>
          <a:p>
            <a:pPr marL="0" indent="0">
              <a:spcBef>
                <a:spcPts val="0"/>
              </a:spcBef>
              <a:buNone/>
              <a:defRPr/>
            </a:pPr>
            <a:endParaRPr lang="en-US" altLang="en-US" sz="2400" b="1" dirty="0">
              <a:solidFill>
                <a:schemeClr val="tx1"/>
              </a:solidFill>
              <a:latin typeface="Book Antiqua" panose="02040602050305030304" pitchFamily="18" charset="0"/>
              <a:cs typeface="Arial" panose="020B0604020202020204" pitchFamily="34" charset="0"/>
            </a:endParaRPr>
          </a:p>
          <a:p>
            <a:pPr marL="0" indent="0">
              <a:spcBef>
                <a:spcPts val="0"/>
              </a:spcBef>
              <a:buNone/>
              <a:defRPr/>
            </a:pPr>
            <a:r>
              <a:rPr lang="en-US" sz="2000" dirty="0">
                <a:solidFill>
                  <a:schemeClr val="tx1"/>
                </a:solidFill>
                <a:latin typeface="Book Antiqua" panose="02040602050305030304" pitchFamily="18" charset="0"/>
              </a:rPr>
              <a:t>Prohibits discrimination on the basis of race and color. All citizens of the United States shall have the same right as is enjoyed by white citizens to inherit, purchase, lease, sell, hold, and convey real and personal property.</a:t>
            </a:r>
            <a:endParaRPr lang="en-US" altLang="en-US" sz="2400" dirty="0">
              <a:latin typeface="Book Antiqua" panose="02040602050305030304" pitchFamily="18" charset="0"/>
            </a:endParaRPr>
          </a:p>
          <a:p>
            <a:pPr fontAlgn="auto">
              <a:buFont typeface="Wingdings 2" panose="05020102010507070707" pitchFamily="18" charset="2"/>
              <a:buNone/>
              <a:defRPr/>
            </a:pPr>
            <a:endParaRPr lang="en-US" altLang="en-US" dirty="0"/>
          </a:p>
          <a:p>
            <a:pPr fontAlgn="auto">
              <a:buFont typeface="Wingdings 2" panose="05020102010507070707" pitchFamily="18" charset="2"/>
              <a:buNone/>
              <a:defRPr/>
            </a:pPr>
            <a:endParaRPr lang="en-US" altLang="en-US" dirty="0"/>
          </a:p>
          <a:p>
            <a:pPr fontAlgn="auto">
              <a:buFont typeface="Wingdings 3" panose="05040102010807070707" pitchFamily="18" charset="2"/>
              <a:buNone/>
              <a:defRPr/>
            </a:pPr>
            <a:endParaRPr lang="en-US" altLang="en-US" sz="2400" dirty="0"/>
          </a:p>
          <a:p>
            <a:pPr fontAlgn="auto">
              <a:defRPr/>
            </a:pPr>
            <a:endParaRPr lang="en-US" altLang="en-US" dirty="0"/>
          </a:p>
          <a:p>
            <a:pPr fontAlgn="auto">
              <a:defRPr/>
            </a:pPr>
            <a:endParaRPr lang="en-US" altLang="en-US" dirty="0"/>
          </a:p>
        </p:txBody>
      </p:sp>
      <p:pic>
        <p:nvPicPr>
          <p:cNvPr id="2" name="Picture 1">
            <a:extLst>
              <a:ext uri="{FF2B5EF4-FFF2-40B4-BE49-F238E27FC236}">
                <a16:creationId xmlns:a16="http://schemas.microsoft.com/office/drawing/2014/main" id="{EE647B85-00CF-4ACB-9392-4D1038D91292}"/>
              </a:ext>
            </a:extLst>
          </p:cNvPr>
          <p:cNvPicPr>
            <a:picLocks noChangeAspect="1"/>
          </p:cNvPicPr>
          <p:nvPr/>
        </p:nvPicPr>
        <p:blipFill>
          <a:blip r:embed="rId4"/>
          <a:stretch>
            <a:fillRect/>
          </a:stretch>
        </p:blipFill>
        <p:spPr>
          <a:xfrm>
            <a:off x="120351" y="2986369"/>
            <a:ext cx="6145301" cy="3011685"/>
          </a:xfrm>
          <a:prstGeom prst="rect">
            <a:avLst/>
          </a:prstGeom>
        </p:spPr>
      </p:pic>
      <p:cxnSp>
        <p:nvCxnSpPr>
          <p:cNvPr id="7" name="Straight Connector 6">
            <a:extLst>
              <a:ext uri="{FF2B5EF4-FFF2-40B4-BE49-F238E27FC236}">
                <a16:creationId xmlns:a16="http://schemas.microsoft.com/office/drawing/2014/main" id="{EF69F3AC-7229-6F56-E01A-917B7236F873}"/>
              </a:ext>
            </a:extLst>
          </p:cNvPr>
          <p:cNvCxnSpPr/>
          <p:nvPr/>
        </p:nvCxnSpPr>
        <p:spPr>
          <a:xfrm>
            <a:off x="1695940" y="2018581"/>
            <a:ext cx="8961120" cy="0"/>
          </a:xfrm>
          <a:prstGeom prst="line">
            <a:avLst/>
          </a:prstGeom>
          <a:ln w="76200">
            <a:solidFill>
              <a:schemeClr val="accent1"/>
            </a:solidFill>
            <a:prstDash val="lg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351111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520F82-C298-443E-8E60-356EACCFAE36}"/>
              </a:ext>
            </a:extLst>
          </p:cNvPr>
          <p:cNvSpPr>
            <a:spLocks noGrp="1"/>
          </p:cNvSpPr>
          <p:nvPr>
            <p:ph type="title"/>
          </p:nvPr>
        </p:nvSpPr>
        <p:spPr>
          <a:xfrm>
            <a:off x="452761" y="861129"/>
            <a:ext cx="11301273" cy="707357"/>
          </a:xfrm>
        </p:spPr>
        <p:txBody>
          <a:bodyPr>
            <a:normAutofit/>
          </a:bodyPr>
          <a:lstStyle/>
          <a:p>
            <a:pPr algn="ctr">
              <a:defRPr/>
            </a:pPr>
            <a:r>
              <a:rPr lang="en-US" sz="3200" b="1" dirty="0"/>
              <a:t>The Fair Housing Act makes it unlawful to…</a:t>
            </a:r>
          </a:p>
        </p:txBody>
      </p:sp>
      <p:sp>
        <p:nvSpPr>
          <p:cNvPr id="28674" name="Content Placeholder 2"/>
          <p:cNvSpPr>
            <a:spLocks noGrp="1"/>
          </p:cNvSpPr>
          <p:nvPr>
            <p:ph idx="1"/>
          </p:nvPr>
        </p:nvSpPr>
        <p:spPr>
          <a:xfrm>
            <a:off x="443883" y="2018581"/>
            <a:ext cx="11310152" cy="4728448"/>
          </a:xfrm>
        </p:spPr>
        <p:txBody>
          <a:bodyPr>
            <a:noAutofit/>
          </a:bodyPr>
          <a:lstStyle/>
          <a:p>
            <a:pPr>
              <a:buClr>
                <a:schemeClr val="accent2"/>
              </a:buClr>
              <a:buFont typeface="Wingdings" panose="05000000000000000000" pitchFamily="2" charset="2"/>
              <a:buChar char="q"/>
            </a:pPr>
            <a:r>
              <a:rPr lang="en-US" sz="2000" dirty="0">
                <a:latin typeface="Book Antiqua" panose="02040602050305030304" pitchFamily="18" charset="0"/>
                <a:cs typeface="Arial" panose="020B0604020202020204" pitchFamily="34" charset="0"/>
              </a:rPr>
              <a:t>Impos</a:t>
            </a:r>
            <a:r>
              <a:rPr lang="en-US" altLang="en-US" sz="2000" dirty="0">
                <a:solidFill>
                  <a:srgbClr val="0A0A0A"/>
                </a:solidFill>
                <a:latin typeface="Book Antiqua" panose="02040602050305030304" pitchFamily="18" charset="0"/>
              </a:rPr>
              <a:t>ing</a:t>
            </a:r>
            <a:r>
              <a:rPr lang="en-US" sz="2000" dirty="0">
                <a:latin typeface="Book Antiqua" panose="02040602050305030304" pitchFamily="18" charset="0"/>
                <a:cs typeface="Arial" panose="020B0604020202020204" pitchFamily="34" charset="0"/>
              </a:rPr>
              <a:t> restrictions or additional conditions on group housing for persons with disabilities that are not imposed on families or other groups of unrelated individuals.</a:t>
            </a:r>
          </a:p>
          <a:p>
            <a:pPr marL="0" indent="0">
              <a:buClr>
                <a:schemeClr val="accent2"/>
              </a:buClr>
              <a:buNone/>
            </a:pPr>
            <a:r>
              <a:rPr lang="en-US" sz="1600" dirty="0">
                <a:solidFill>
                  <a:srgbClr val="195785"/>
                </a:solidFill>
                <a:latin typeface="Arial" panose="020B0604020202020204" pitchFamily="34" charset="0"/>
                <a:cs typeface="Arial" panose="020B0604020202020204" pitchFamily="34" charset="0"/>
              </a:rPr>
              <a:t>	</a:t>
            </a:r>
            <a:r>
              <a:rPr lang="en-US" sz="1600" b="1" u="sng" dirty="0">
                <a:solidFill>
                  <a:srgbClr val="195785"/>
                </a:solidFill>
                <a:latin typeface="Arial" panose="020B0604020202020204" pitchFamily="34" charset="0"/>
                <a:cs typeface="Arial" panose="020B0604020202020204" pitchFamily="34" charset="0"/>
              </a:rPr>
              <a:t>Example</a:t>
            </a:r>
            <a:r>
              <a:rPr lang="en-US" sz="1600" u="sng" dirty="0">
                <a:solidFill>
                  <a:srgbClr val="195785"/>
                </a:solidFill>
                <a:latin typeface="Arial" panose="020B0604020202020204" pitchFamily="34" charset="0"/>
                <a:cs typeface="Arial" panose="020B0604020202020204" pitchFamily="34" charset="0"/>
              </a:rPr>
              <a:t>:</a:t>
            </a:r>
            <a:r>
              <a:rPr lang="en-US" sz="1600" dirty="0">
                <a:solidFill>
                  <a:srgbClr val="195785"/>
                </a:solidFill>
                <a:latin typeface="Arial" panose="020B0604020202020204" pitchFamily="34" charset="0"/>
                <a:cs typeface="Arial" panose="020B0604020202020204" pitchFamily="34" charset="0"/>
              </a:rPr>
              <a:t>  Requiring an occupancy permit for persons with disabilities to live in a single-family home while not 	requiring a permit for other residents of single-family homes. </a:t>
            </a:r>
          </a:p>
          <a:p>
            <a:pPr>
              <a:buClr>
                <a:schemeClr val="accent2"/>
              </a:buClr>
              <a:buFont typeface="Wingdings" panose="05000000000000000000" pitchFamily="2" charset="2"/>
              <a:buChar char="q"/>
            </a:pPr>
            <a:endParaRPr lang="en-US" sz="1600" dirty="0">
              <a:latin typeface="Arial" panose="020B0604020202020204" pitchFamily="34" charset="0"/>
              <a:cs typeface="Arial" panose="020B0604020202020204" pitchFamily="34" charset="0"/>
            </a:endParaRPr>
          </a:p>
          <a:p>
            <a:pPr>
              <a:buClr>
                <a:schemeClr val="accent2"/>
              </a:buClr>
              <a:buFont typeface="Wingdings" panose="05000000000000000000" pitchFamily="2" charset="2"/>
              <a:buChar char="q"/>
            </a:pPr>
            <a:endParaRPr lang="en-US" sz="1600" dirty="0">
              <a:latin typeface="Arial" panose="020B0604020202020204" pitchFamily="34" charset="0"/>
              <a:cs typeface="Arial" panose="020B0604020202020204" pitchFamily="34" charset="0"/>
            </a:endParaRPr>
          </a:p>
          <a:p>
            <a:pPr>
              <a:buClr>
                <a:schemeClr val="accent2"/>
              </a:buClr>
              <a:buFont typeface="Wingdings" panose="05000000000000000000" pitchFamily="2" charset="2"/>
              <a:buChar char="q"/>
            </a:pPr>
            <a:endParaRPr lang="en-US" sz="1600" dirty="0">
              <a:latin typeface="Arial" panose="020B0604020202020204" pitchFamily="34" charset="0"/>
              <a:cs typeface="Arial" panose="020B0604020202020204" pitchFamily="34" charset="0"/>
            </a:endParaRPr>
          </a:p>
          <a:p>
            <a:pPr algn="ctr">
              <a:buClr>
                <a:schemeClr val="accent2"/>
              </a:buClr>
              <a:buFont typeface="Wingdings" panose="05000000000000000000" pitchFamily="2" charset="2"/>
              <a:buChar char="q"/>
            </a:pPr>
            <a:endParaRPr lang="en-US" sz="1600" dirty="0">
              <a:latin typeface="Arial" panose="020B0604020202020204" pitchFamily="34" charset="0"/>
              <a:cs typeface="Arial" panose="020B0604020202020204" pitchFamily="34" charset="0"/>
            </a:endParaRPr>
          </a:p>
          <a:p>
            <a:pPr algn="ctr">
              <a:buClr>
                <a:schemeClr val="accent2"/>
              </a:buClr>
              <a:buFont typeface="Wingdings" panose="05000000000000000000" pitchFamily="2" charset="2"/>
              <a:buChar char="q"/>
            </a:pPr>
            <a:endParaRPr lang="en-US" sz="1600" dirty="0">
              <a:latin typeface="Arial" panose="020B0604020202020204" pitchFamily="34" charset="0"/>
              <a:cs typeface="Arial" panose="020B0604020202020204" pitchFamily="34" charset="0"/>
            </a:endParaRPr>
          </a:p>
          <a:p>
            <a:pPr algn="ctr">
              <a:buClr>
                <a:schemeClr val="accent2"/>
              </a:buClr>
              <a:buFont typeface="Wingdings" panose="05000000000000000000" pitchFamily="2" charset="2"/>
              <a:buChar char="q"/>
            </a:pPr>
            <a:endParaRPr lang="en-US" sz="1600" dirty="0">
              <a:latin typeface="Arial" panose="020B0604020202020204" pitchFamily="34" charset="0"/>
              <a:cs typeface="Arial" panose="020B0604020202020204" pitchFamily="34" charset="0"/>
            </a:endParaRPr>
          </a:p>
          <a:p>
            <a:pPr>
              <a:buClr>
                <a:schemeClr val="accent2"/>
              </a:buClr>
              <a:buFont typeface="Wingdings" panose="05000000000000000000" pitchFamily="2" charset="2"/>
              <a:buChar char="q"/>
            </a:pPr>
            <a:r>
              <a:rPr lang="en-US" sz="2000" dirty="0">
                <a:latin typeface="Book Antiqua" panose="02040602050305030304" pitchFamily="18" charset="0"/>
                <a:cs typeface="Arial" panose="020B0604020202020204" pitchFamily="34" charset="0"/>
              </a:rPr>
              <a:t>Imposing restrictions on housing because of alleged public safety concerns that are based on stereotypes about the residents’ or anticipated residents’ membership in a protected class.</a:t>
            </a:r>
          </a:p>
          <a:p>
            <a:pPr marL="324000" lvl="1" indent="0">
              <a:buNone/>
            </a:pPr>
            <a:r>
              <a:rPr lang="en-US" dirty="0">
                <a:latin typeface="Arial" panose="020B0604020202020204" pitchFamily="34" charset="0"/>
                <a:cs typeface="Arial" panose="020B0604020202020204" pitchFamily="34" charset="0"/>
              </a:rPr>
              <a:t>   </a:t>
            </a:r>
            <a:r>
              <a:rPr lang="en-US" sz="1600" b="1" u="sng" dirty="0">
                <a:solidFill>
                  <a:srgbClr val="195785"/>
                </a:solidFill>
                <a:latin typeface="Arial" panose="020B0604020202020204" pitchFamily="34" charset="0"/>
                <a:cs typeface="Arial" panose="020B0604020202020204" pitchFamily="34" charset="0"/>
              </a:rPr>
              <a:t>Example</a:t>
            </a:r>
            <a:r>
              <a:rPr lang="en-US" sz="1600" dirty="0">
                <a:solidFill>
                  <a:srgbClr val="195785"/>
                </a:solidFill>
                <a:latin typeface="Arial" panose="020B0604020202020204" pitchFamily="34" charset="0"/>
                <a:cs typeface="Arial" panose="020B0604020202020204" pitchFamily="34" charset="0"/>
              </a:rPr>
              <a:t>:  Requiring a proposed development to provide additional security measures based on a belief that persons 	of a particular protected class are more likely to engage in criminal activity. </a:t>
            </a:r>
          </a:p>
        </p:txBody>
      </p:sp>
      <p:cxnSp>
        <p:nvCxnSpPr>
          <p:cNvPr id="3" name="Straight Arrow Connector 2">
            <a:extLst>
              <a:ext uri="{FF2B5EF4-FFF2-40B4-BE49-F238E27FC236}">
                <a16:creationId xmlns:a16="http://schemas.microsoft.com/office/drawing/2014/main" id="{CC4789B9-112B-43A4-82FF-501B82EDC02C}"/>
              </a:ext>
            </a:extLst>
          </p:cNvPr>
          <p:cNvCxnSpPr/>
          <p:nvPr/>
        </p:nvCxnSpPr>
        <p:spPr>
          <a:xfrm>
            <a:off x="1136933" y="36271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A500AAF8-46A4-4B8C-B842-6167ADAE27E8}"/>
              </a:ext>
            </a:extLst>
          </p:cNvPr>
          <p:cNvSpPr txBox="1"/>
          <p:nvPr/>
        </p:nvSpPr>
        <p:spPr>
          <a:xfrm>
            <a:off x="0" y="574727"/>
            <a:ext cx="12191999" cy="1280160"/>
          </a:xfrm>
          <a:prstGeom prst="rect">
            <a:avLst/>
          </a:prstGeom>
          <a:solidFill>
            <a:srgbClr val="195785"/>
          </a:solidFill>
        </p:spPr>
        <p:txBody>
          <a:bodyPr wrap="square" rtlCol="0">
            <a:spAutoFit/>
          </a:bodyPr>
          <a:lstStyle/>
          <a:p>
            <a:endParaRPr lang="en-US" dirty="0"/>
          </a:p>
        </p:txBody>
      </p:sp>
      <p:sp>
        <p:nvSpPr>
          <p:cNvPr id="2" name="Rectangle 1">
            <a:extLst>
              <a:ext uri="{FF2B5EF4-FFF2-40B4-BE49-F238E27FC236}">
                <a16:creationId xmlns:a16="http://schemas.microsoft.com/office/drawing/2014/main" id="{898C9D01-00F8-476E-A3BD-C5E8F58DE238}"/>
              </a:ext>
            </a:extLst>
          </p:cNvPr>
          <p:cNvSpPr/>
          <p:nvPr/>
        </p:nvSpPr>
        <p:spPr>
          <a:xfrm>
            <a:off x="10475650" y="4074915"/>
            <a:ext cx="1266549" cy="452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669849C-D640-FE78-9327-8467B19CF0A3}"/>
              </a:ext>
            </a:extLst>
          </p:cNvPr>
          <p:cNvSpPr txBox="1"/>
          <p:nvPr/>
        </p:nvSpPr>
        <p:spPr>
          <a:xfrm>
            <a:off x="612475" y="837564"/>
            <a:ext cx="10981427" cy="646331"/>
          </a:xfrm>
          <a:prstGeom prst="rect">
            <a:avLst/>
          </a:prstGeom>
          <a:noFill/>
        </p:spPr>
        <p:txBody>
          <a:bodyPr wrap="square">
            <a:spAutoFit/>
          </a:bodyPr>
          <a:lstStyle/>
          <a:p>
            <a:pPr algn="ctr"/>
            <a:r>
              <a:rPr kumimoji="0" lang="en-US" altLang="en-US" sz="3600" b="1" i="0" u="none" strike="noStrike" cap="none" normalizeH="0" baseline="0" dirty="0">
                <a:ln>
                  <a:noFill/>
                </a:ln>
                <a:solidFill>
                  <a:schemeClr val="bg1"/>
                </a:solidFill>
                <a:effectLst/>
                <a:latin typeface="Book Antiqua" panose="02040602050305030304" pitchFamily="18" charset="0"/>
              </a:rPr>
              <a:t>Examples of Illegal Zoning Practices</a:t>
            </a:r>
            <a:endParaRPr lang="en-US" sz="3600" dirty="0">
              <a:solidFill>
                <a:schemeClr val="bg1"/>
              </a:solidFill>
              <a:latin typeface="Book Antiqua" panose="02040602050305030304" pitchFamily="18" charset="0"/>
            </a:endParaRPr>
          </a:p>
        </p:txBody>
      </p:sp>
      <p:pic>
        <p:nvPicPr>
          <p:cNvPr id="8194" name="Picture 2" descr="What is a Group Home? - Divines Home">
            <a:extLst>
              <a:ext uri="{FF2B5EF4-FFF2-40B4-BE49-F238E27FC236}">
                <a16:creationId xmlns:a16="http://schemas.microsoft.com/office/drawing/2014/main" id="{3218BB96-2271-9F86-6F4F-847DAD030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0675" y="3034640"/>
            <a:ext cx="3055637" cy="22185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1589969-0FA4-4667-4B72-3A23B8BB6423}"/>
              </a:ext>
            </a:extLst>
          </p:cNvPr>
          <p:cNvSpPr/>
          <p:nvPr/>
        </p:nvSpPr>
        <p:spPr>
          <a:xfrm>
            <a:off x="8230675" y="4143924"/>
            <a:ext cx="3055636" cy="5467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1281A87B-5C65-C753-5D94-3794E9D7E889}"/>
              </a:ext>
            </a:extLst>
          </p:cNvPr>
          <p:cNvSpPr txBox="1"/>
          <p:nvPr/>
        </p:nvSpPr>
        <p:spPr>
          <a:xfrm>
            <a:off x="8608242" y="4176678"/>
            <a:ext cx="2442196" cy="461665"/>
          </a:xfrm>
          <a:prstGeom prst="rect">
            <a:avLst/>
          </a:prstGeom>
          <a:noFill/>
        </p:spPr>
        <p:txBody>
          <a:bodyPr wrap="square">
            <a:spAutoFit/>
          </a:bodyPr>
          <a:lstStyle/>
          <a:p>
            <a:r>
              <a:rPr lang="en-US" sz="2400" dirty="0">
                <a:solidFill>
                  <a:schemeClr val="tx2">
                    <a:lumMod val="50000"/>
                    <a:lumOff val="50000"/>
                  </a:schemeClr>
                </a:solidFill>
                <a:latin typeface="Elephant" panose="02020904090505020303" pitchFamily="18" charset="0"/>
                <a:cs typeface="Arial" panose="020B0604020202020204" pitchFamily="34" charset="0"/>
              </a:rPr>
              <a:t>Group Homes</a:t>
            </a:r>
            <a:endParaRPr lang="en-US" sz="2400" dirty="0">
              <a:solidFill>
                <a:schemeClr val="tx2">
                  <a:lumMod val="50000"/>
                  <a:lumOff val="50000"/>
                </a:schemeClr>
              </a:solidFill>
              <a:latin typeface="Elephant" panose="02020904090505020303" pitchFamily="18" charset="0"/>
            </a:endParaRPr>
          </a:p>
        </p:txBody>
      </p:sp>
      <p:pic>
        <p:nvPicPr>
          <p:cNvPr id="12" name="Picture 2" descr="What Is Steering in Real Estate? - Ramsey">
            <a:extLst>
              <a:ext uri="{FF2B5EF4-FFF2-40B4-BE49-F238E27FC236}">
                <a16:creationId xmlns:a16="http://schemas.microsoft.com/office/drawing/2014/main" id="{DD97F11A-A082-99FF-0C8D-90538BF46345}"/>
              </a:ext>
            </a:extLst>
          </p:cNvPr>
          <p:cNvPicPr>
            <a:picLocks noChangeAspect="1" noChangeArrowheads="1"/>
          </p:cNvPicPr>
          <p:nvPr/>
        </p:nvPicPr>
        <p:blipFill rotWithShape="1">
          <a:blip r:embed="rId4">
            <a:duotone>
              <a:schemeClr val="accent4">
                <a:shade val="45000"/>
                <a:satMod val="135000"/>
              </a:schemeClr>
              <a:prstClr val="white"/>
            </a:duotone>
            <a:extLst>
              <a:ext uri="{28A0092B-C50C-407E-A947-70E740481C1C}">
                <a14:useLocalDpi xmlns:a14="http://schemas.microsoft.com/office/drawing/2010/main" val="0"/>
              </a:ext>
            </a:extLst>
          </a:blip>
          <a:srcRect l="48447" t="69655" r="18405" b="22508"/>
          <a:stretch/>
        </p:blipFill>
        <p:spPr bwMode="auto">
          <a:xfrm>
            <a:off x="8384141" y="4862251"/>
            <a:ext cx="2748703" cy="34004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7EE0577B-CB26-3B45-E10A-1BB0F5A6DFC0}"/>
              </a:ext>
            </a:extLst>
          </p:cNvPr>
          <p:cNvCxnSpPr/>
          <p:nvPr/>
        </p:nvCxnSpPr>
        <p:spPr>
          <a:xfrm>
            <a:off x="1289333" y="37795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7AF9D5EC-0B2E-9DC5-0975-20017D8BA65F}"/>
              </a:ext>
            </a:extLst>
          </p:cNvPr>
          <p:cNvCxnSpPr/>
          <p:nvPr/>
        </p:nvCxnSpPr>
        <p:spPr>
          <a:xfrm>
            <a:off x="1441733" y="39319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5" name="Straight Arrow Connector 14">
            <a:extLst>
              <a:ext uri="{FF2B5EF4-FFF2-40B4-BE49-F238E27FC236}">
                <a16:creationId xmlns:a16="http://schemas.microsoft.com/office/drawing/2014/main" id="{3CE01952-08DE-F2EF-9BCA-0532EF6A353F}"/>
              </a:ext>
            </a:extLst>
          </p:cNvPr>
          <p:cNvCxnSpPr/>
          <p:nvPr/>
        </p:nvCxnSpPr>
        <p:spPr>
          <a:xfrm>
            <a:off x="1594133" y="40843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6" name="Straight Arrow Connector 15">
            <a:extLst>
              <a:ext uri="{FF2B5EF4-FFF2-40B4-BE49-F238E27FC236}">
                <a16:creationId xmlns:a16="http://schemas.microsoft.com/office/drawing/2014/main" id="{77F02251-E46E-150A-279E-E3CFDF0D211A}"/>
              </a:ext>
            </a:extLst>
          </p:cNvPr>
          <p:cNvCxnSpPr/>
          <p:nvPr/>
        </p:nvCxnSpPr>
        <p:spPr>
          <a:xfrm>
            <a:off x="1746533" y="42367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7" name="Straight Arrow Connector 16">
            <a:extLst>
              <a:ext uri="{FF2B5EF4-FFF2-40B4-BE49-F238E27FC236}">
                <a16:creationId xmlns:a16="http://schemas.microsoft.com/office/drawing/2014/main" id="{38CC1CD3-E861-C4FC-7DCD-6B71972B791A}"/>
              </a:ext>
            </a:extLst>
          </p:cNvPr>
          <p:cNvCxnSpPr/>
          <p:nvPr/>
        </p:nvCxnSpPr>
        <p:spPr>
          <a:xfrm>
            <a:off x="1898933" y="43891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8" name="Straight Arrow Connector 17">
            <a:extLst>
              <a:ext uri="{FF2B5EF4-FFF2-40B4-BE49-F238E27FC236}">
                <a16:creationId xmlns:a16="http://schemas.microsoft.com/office/drawing/2014/main" id="{482EA317-1937-FBC1-E0AA-19E3C603E9A2}"/>
              </a:ext>
            </a:extLst>
          </p:cNvPr>
          <p:cNvCxnSpPr/>
          <p:nvPr/>
        </p:nvCxnSpPr>
        <p:spPr>
          <a:xfrm>
            <a:off x="2051333" y="45415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9" name="Straight Arrow Connector 18">
            <a:extLst>
              <a:ext uri="{FF2B5EF4-FFF2-40B4-BE49-F238E27FC236}">
                <a16:creationId xmlns:a16="http://schemas.microsoft.com/office/drawing/2014/main" id="{EDAF9F70-5124-7B15-1296-89F7C88224D4}"/>
              </a:ext>
            </a:extLst>
          </p:cNvPr>
          <p:cNvCxnSpPr/>
          <p:nvPr/>
        </p:nvCxnSpPr>
        <p:spPr>
          <a:xfrm>
            <a:off x="2203733" y="46939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0" name="Straight Arrow Connector 19">
            <a:extLst>
              <a:ext uri="{FF2B5EF4-FFF2-40B4-BE49-F238E27FC236}">
                <a16:creationId xmlns:a16="http://schemas.microsoft.com/office/drawing/2014/main" id="{FCD8C593-AD50-9253-1D47-083377391A3B}"/>
              </a:ext>
            </a:extLst>
          </p:cNvPr>
          <p:cNvCxnSpPr/>
          <p:nvPr/>
        </p:nvCxnSpPr>
        <p:spPr>
          <a:xfrm>
            <a:off x="2356133" y="48463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26C874E8-221D-29E8-DEAC-8CA70F9B76CC}"/>
              </a:ext>
            </a:extLst>
          </p:cNvPr>
          <p:cNvCxnSpPr/>
          <p:nvPr/>
        </p:nvCxnSpPr>
        <p:spPr>
          <a:xfrm>
            <a:off x="2508533" y="4998779"/>
            <a:ext cx="5303520" cy="0"/>
          </a:xfrm>
          <a:prstGeom prst="straightConnector1">
            <a:avLst/>
          </a:prstGeom>
          <a:ln w="57150">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0438405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randombar(horizontal)">
                                      <p:cBhvr>
                                        <p:cTn id="7" dur="2000"/>
                                        <p:tgtEl>
                                          <p:spTgt spid="28674">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8674">
                                            <p:txEl>
                                              <p:pRg st="1" end="1"/>
                                            </p:txEl>
                                          </p:spTgt>
                                        </p:tgtEl>
                                        <p:attrNameLst>
                                          <p:attrName>style.visibility</p:attrName>
                                        </p:attrNameLst>
                                      </p:cBhvr>
                                      <p:to>
                                        <p:strVal val="visible"/>
                                      </p:to>
                                    </p:set>
                                    <p:animEffect transition="in" filter="randombar(horizontal)">
                                      <p:cBhvr>
                                        <p:cTn id="10" dur="1000"/>
                                        <p:tgtEl>
                                          <p:spTgt spid="2867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8674">
                                            <p:txEl>
                                              <p:pRg st="8" end="8"/>
                                            </p:txEl>
                                          </p:spTgt>
                                        </p:tgtEl>
                                        <p:attrNameLst>
                                          <p:attrName>style.visibility</p:attrName>
                                        </p:attrNameLst>
                                      </p:cBhvr>
                                      <p:to>
                                        <p:strVal val="visible"/>
                                      </p:to>
                                    </p:set>
                                    <p:animEffect transition="in" filter="randombar(horizontal)">
                                      <p:cBhvr>
                                        <p:cTn id="15" dur="2000"/>
                                        <p:tgtEl>
                                          <p:spTgt spid="28674">
                                            <p:txEl>
                                              <p:pRg st="8" end="8"/>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8674">
                                            <p:txEl>
                                              <p:pRg st="9" end="9"/>
                                            </p:txEl>
                                          </p:spTgt>
                                        </p:tgtEl>
                                        <p:attrNameLst>
                                          <p:attrName>style.visibility</p:attrName>
                                        </p:attrNameLst>
                                      </p:cBhvr>
                                      <p:to>
                                        <p:strVal val="visible"/>
                                      </p:to>
                                    </p:set>
                                    <p:animEffect transition="in" filter="randombar(horizontal)">
                                      <p:cBhvr>
                                        <p:cTn id="18" dur="1000"/>
                                        <p:tgtEl>
                                          <p:spTgt spid="2867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7FEAEF-380C-4B2B-A912-668AE1593DD1}"/>
              </a:ext>
            </a:extLst>
          </p:cNvPr>
          <p:cNvSpPr>
            <a:spLocks noGrp="1"/>
          </p:cNvSpPr>
          <p:nvPr>
            <p:ph type="title"/>
          </p:nvPr>
        </p:nvSpPr>
        <p:spPr>
          <a:xfrm>
            <a:off x="452761" y="861129"/>
            <a:ext cx="11301273" cy="707357"/>
          </a:xfrm>
        </p:spPr>
        <p:txBody>
          <a:bodyPr>
            <a:normAutofit/>
          </a:bodyPr>
          <a:lstStyle/>
          <a:p>
            <a:pPr algn="ctr">
              <a:defRPr/>
            </a:pPr>
            <a:r>
              <a:rPr lang="en-US" sz="3200" b="1" dirty="0"/>
              <a:t>The Fair Housing Act makes it unlawful to…</a:t>
            </a:r>
          </a:p>
        </p:txBody>
      </p:sp>
      <p:sp>
        <p:nvSpPr>
          <p:cNvPr id="3" name="Content Placeholder 2"/>
          <p:cNvSpPr>
            <a:spLocks noGrp="1"/>
          </p:cNvSpPr>
          <p:nvPr>
            <p:ph idx="1"/>
          </p:nvPr>
        </p:nvSpPr>
        <p:spPr>
          <a:xfrm>
            <a:off x="677049" y="2267628"/>
            <a:ext cx="4593691" cy="3849846"/>
          </a:xfrm>
        </p:spPr>
        <p:txBody>
          <a:bodyPr>
            <a:normAutofit fontScale="92500" lnSpcReduction="10000"/>
          </a:bodyPr>
          <a:lstStyle/>
          <a:p>
            <a:pPr algn="just">
              <a:buClr>
                <a:srgbClr val="0070C0"/>
              </a:buClr>
            </a:pPr>
            <a:r>
              <a:rPr lang="en-US" sz="2800" dirty="0"/>
              <a:t>Enforcing an ordinance that requires group homes of up to four unrelated disabled persons to maintain a certain distance from other such homes – 1,000 feet, 1,500 feet, 2,500 feet – while groups of up to four unrelated non</a:t>
            </a:r>
            <a:r>
              <a:rPr lang="en-US" dirty="0"/>
              <a:t> –</a:t>
            </a:r>
            <a:r>
              <a:rPr lang="en-US" sz="2800" dirty="0"/>
              <a:t> disabled persons do not have any similar limitation.</a:t>
            </a:r>
            <a:endParaRPr lang="en-US" dirty="0"/>
          </a:p>
        </p:txBody>
      </p:sp>
      <p:graphicFrame>
        <p:nvGraphicFramePr>
          <p:cNvPr id="7" name="Diagram 6">
            <a:extLst>
              <a:ext uri="{FF2B5EF4-FFF2-40B4-BE49-F238E27FC236}">
                <a16:creationId xmlns:a16="http://schemas.microsoft.com/office/drawing/2014/main" id="{24641178-E18A-4A50-A60C-ADFD32A4B6F0}"/>
              </a:ext>
            </a:extLst>
          </p:cNvPr>
          <p:cNvGraphicFramePr/>
          <p:nvPr>
            <p:extLst>
              <p:ext uri="{D42A27DB-BD31-4B8C-83A1-F6EECF244321}">
                <p14:modId xmlns:p14="http://schemas.microsoft.com/office/powerpoint/2010/main" val="2226815859"/>
              </p:ext>
            </p:extLst>
          </p:nvPr>
        </p:nvGraphicFramePr>
        <p:xfrm>
          <a:off x="5606294" y="2117724"/>
          <a:ext cx="6585706" cy="3569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8A8BFAFF-B80C-4BA4-94A7-0EC84E6B906C}"/>
              </a:ext>
            </a:extLst>
          </p:cNvPr>
          <p:cNvSpPr txBox="1"/>
          <p:nvPr/>
        </p:nvSpPr>
        <p:spPr>
          <a:xfrm>
            <a:off x="0" y="603391"/>
            <a:ext cx="12192000" cy="1280160"/>
          </a:xfrm>
          <a:prstGeom prst="rect">
            <a:avLst/>
          </a:prstGeom>
          <a:solidFill>
            <a:srgbClr val="195785"/>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0DF523D8-AC3B-BFA3-E9B3-1623353389D5}"/>
              </a:ext>
            </a:extLst>
          </p:cNvPr>
          <p:cNvSpPr txBox="1"/>
          <p:nvPr/>
        </p:nvSpPr>
        <p:spPr>
          <a:xfrm>
            <a:off x="612475" y="837564"/>
            <a:ext cx="10981427" cy="646331"/>
          </a:xfrm>
          <a:prstGeom prst="rect">
            <a:avLst/>
          </a:prstGeom>
          <a:noFill/>
        </p:spPr>
        <p:txBody>
          <a:bodyPr wrap="square">
            <a:spAutoFit/>
          </a:bodyPr>
          <a:lstStyle/>
          <a:p>
            <a:pPr algn="ctr"/>
            <a:r>
              <a:rPr kumimoji="0" lang="en-US" altLang="en-US" sz="3600" b="1" i="0" u="none" strike="noStrike" cap="none" normalizeH="0" baseline="0" dirty="0">
                <a:ln>
                  <a:noFill/>
                </a:ln>
                <a:solidFill>
                  <a:schemeClr val="bg1"/>
                </a:solidFill>
                <a:effectLst/>
                <a:latin typeface="Book Antiqua" panose="02040602050305030304" pitchFamily="18" charset="0"/>
              </a:rPr>
              <a:t>Examples of Illegal Zoning Practices</a:t>
            </a:r>
            <a:endParaRPr lang="en-US" sz="36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1642836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520F82-C298-443E-8E60-356EACCFAE36}"/>
              </a:ext>
            </a:extLst>
          </p:cNvPr>
          <p:cNvSpPr>
            <a:spLocks noGrp="1"/>
          </p:cNvSpPr>
          <p:nvPr>
            <p:ph type="title"/>
          </p:nvPr>
        </p:nvSpPr>
        <p:spPr>
          <a:xfrm>
            <a:off x="452761" y="861129"/>
            <a:ext cx="11301273" cy="707357"/>
          </a:xfrm>
        </p:spPr>
        <p:txBody>
          <a:bodyPr>
            <a:normAutofit/>
          </a:bodyPr>
          <a:lstStyle/>
          <a:p>
            <a:pPr algn="ctr">
              <a:defRPr/>
            </a:pPr>
            <a:r>
              <a:rPr lang="en-US" sz="3200" b="1" dirty="0"/>
              <a:t>The Fair Housing Act makes it unlawful to…</a:t>
            </a:r>
          </a:p>
        </p:txBody>
      </p:sp>
      <p:sp>
        <p:nvSpPr>
          <p:cNvPr id="28674" name="Content Placeholder 2"/>
          <p:cNvSpPr>
            <a:spLocks noGrp="1"/>
          </p:cNvSpPr>
          <p:nvPr>
            <p:ph idx="1"/>
          </p:nvPr>
        </p:nvSpPr>
        <p:spPr>
          <a:xfrm>
            <a:off x="443883" y="1846554"/>
            <a:ext cx="7004482" cy="4598633"/>
          </a:xfrm>
        </p:spPr>
        <p:txBody>
          <a:bodyPr>
            <a:normAutofit/>
          </a:bodyPr>
          <a:lstStyle/>
          <a:p>
            <a:pPr eaLnBrk="1" hangingPunct="1">
              <a:buClrTx/>
              <a:buFont typeface="Arial" charset="0"/>
              <a:buChar char="•"/>
            </a:pPr>
            <a:endParaRPr lang="en-US" sz="2000" dirty="0"/>
          </a:p>
          <a:p>
            <a:pPr>
              <a:buFont typeface="Wingdings" panose="05000000000000000000" pitchFamily="2" charset="2"/>
              <a:buChar char="q"/>
            </a:pPr>
            <a:r>
              <a:rPr lang="en-US" sz="2000" dirty="0"/>
              <a:t>Utilizing land use regulations or actions that treat groups of persons with disabilities less favorably than groups of non-disabled persons.</a:t>
            </a:r>
          </a:p>
          <a:p>
            <a:pPr>
              <a:buFont typeface="Wingdings" panose="05000000000000000000" pitchFamily="2" charset="2"/>
              <a:buChar char="q"/>
            </a:pPr>
            <a:r>
              <a:rPr lang="en-US" sz="2000" dirty="0"/>
              <a:t>Refusing to make reasonable accommodations, for persons with disabilities, in land use and zoning regulations, policies and procedures.</a:t>
            </a:r>
          </a:p>
          <a:p>
            <a:pPr>
              <a:buFont typeface="Wingdings" panose="05000000000000000000" pitchFamily="2" charset="2"/>
              <a:buChar char="q"/>
            </a:pPr>
            <a:r>
              <a:rPr lang="en-US" sz="2000" dirty="0"/>
              <a:t>Enacting or implementing land-use rules, ordinances, policies or procedures that restricts or deny housing opportunities or make unavailable or deny dwellings to persons because they are a member of the protected class.</a:t>
            </a:r>
          </a:p>
          <a:p>
            <a:pPr>
              <a:buFont typeface="Wingdings" panose="05000000000000000000" pitchFamily="2" charset="2"/>
              <a:buChar char="q"/>
            </a:pPr>
            <a:endParaRPr lang="en-US" sz="2000" dirty="0"/>
          </a:p>
        </p:txBody>
      </p:sp>
      <p:pic>
        <p:nvPicPr>
          <p:cNvPr id="5" name="Picture Placeholder 5">
            <a:extLst>
              <a:ext uri="{FF2B5EF4-FFF2-40B4-BE49-F238E27FC236}">
                <a16:creationId xmlns:a16="http://schemas.microsoft.com/office/drawing/2014/main" id="{3BE26FF0-061D-4631-A253-5CB812D81142}"/>
              </a:ext>
            </a:extLst>
          </p:cNvPr>
          <p:cNvPicPr>
            <a:picLocks noChangeAspect="1"/>
          </p:cNvPicPr>
          <p:nvPr/>
        </p:nvPicPr>
        <p:blipFill>
          <a:blip r:embed="rId3"/>
          <a:srcRect t="4251" b="4251"/>
          <a:stretch>
            <a:fillRect/>
          </a:stretch>
        </p:blipFill>
        <p:spPr>
          <a:xfrm>
            <a:off x="7521309" y="2201661"/>
            <a:ext cx="4226808" cy="4095465"/>
          </a:xfrm>
          <a:prstGeom prst="rect">
            <a:avLst/>
          </a:prstGeom>
        </p:spPr>
      </p:pic>
      <p:sp>
        <p:nvSpPr>
          <p:cNvPr id="7" name="TextBox 6">
            <a:extLst>
              <a:ext uri="{FF2B5EF4-FFF2-40B4-BE49-F238E27FC236}">
                <a16:creationId xmlns:a16="http://schemas.microsoft.com/office/drawing/2014/main" id="{5B4028D0-71CD-4108-B56F-2DEF302A3F4A}"/>
              </a:ext>
            </a:extLst>
          </p:cNvPr>
          <p:cNvSpPr txBox="1"/>
          <p:nvPr/>
        </p:nvSpPr>
        <p:spPr>
          <a:xfrm>
            <a:off x="0" y="604914"/>
            <a:ext cx="12191999" cy="1280160"/>
          </a:xfrm>
          <a:prstGeom prst="rect">
            <a:avLst/>
          </a:prstGeom>
          <a:solidFill>
            <a:srgbClr val="195785"/>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602B51CA-5F55-170E-8928-738B993CB127}"/>
              </a:ext>
            </a:extLst>
          </p:cNvPr>
          <p:cNvSpPr txBox="1"/>
          <p:nvPr/>
        </p:nvSpPr>
        <p:spPr>
          <a:xfrm>
            <a:off x="612475" y="837564"/>
            <a:ext cx="10981427" cy="646331"/>
          </a:xfrm>
          <a:prstGeom prst="rect">
            <a:avLst/>
          </a:prstGeom>
          <a:noFill/>
        </p:spPr>
        <p:txBody>
          <a:bodyPr wrap="square">
            <a:spAutoFit/>
          </a:bodyPr>
          <a:lstStyle/>
          <a:p>
            <a:pPr algn="ctr"/>
            <a:r>
              <a:rPr kumimoji="0" lang="en-US" altLang="en-US" sz="3600" b="1" i="0" u="none" strike="noStrike" cap="none" normalizeH="0" baseline="0" dirty="0">
                <a:ln>
                  <a:noFill/>
                </a:ln>
                <a:solidFill>
                  <a:schemeClr val="bg1"/>
                </a:solidFill>
                <a:effectLst/>
                <a:latin typeface="Book Antiqua" panose="02040602050305030304" pitchFamily="18" charset="0"/>
              </a:rPr>
              <a:t>Examples of Illegal Zoning Practices</a:t>
            </a:r>
            <a:endParaRPr lang="en-US" sz="36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7843377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4">
                                            <p:txEl>
                                              <p:pRg st="1" end="1"/>
                                            </p:txEl>
                                          </p:spTgt>
                                        </p:tgtEl>
                                        <p:attrNameLst>
                                          <p:attrName>style.visibility</p:attrName>
                                        </p:attrNameLst>
                                      </p:cBhvr>
                                      <p:to>
                                        <p:strVal val="visible"/>
                                      </p:to>
                                    </p:set>
                                    <p:animEffect transition="in" filter="fade">
                                      <p:cBhvr>
                                        <p:cTn id="7" dur="2000"/>
                                        <p:tgtEl>
                                          <p:spTgt spid="2867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674">
                                            <p:txEl>
                                              <p:pRg st="2" end="2"/>
                                            </p:txEl>
                                          </p:spTgt>
                                        </p:tgtEl>
                                        <p:attrNameLst>
                                          <p:attrName>style.visibility</p:attrName>
                                        </p:attrNameLst>
                                      </p:cBhvr>
                                      <p:to>
                                        <p:strVal val="visible"/>
                                      </p:to>
                                    </p:set>
                                    <p:animEffect transition="in" filter="fade">
                                      <p:cBhvr>
                                        <p:cTn id="12" dur="2000"/>
                                        <p:tgtEl>
                                          <p:spTgt spid="2867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674">
                                            <p:txEl>
                                              <p:pRg st="3" end="3"/>
                                            </p:txEl>
                                          </p:spTgt>
                                        </p:tgtEl>
                                        <p:attrNameLst>
                                          <p:attrName>style.visibility</p:attrName>
                                        </p:attrNameLst>
                                      </p:cBhvr>
                                      <p:to>
                                        <p:strVal val="visible"/>
                                      </p:to>
                                    </p:set>
                                    <p:animEffect transition="in" filter="fade">
                                      <p:cBhvr>
                                        <p:cTn id="17" dur="2000"/>
                                        <p:tgtEl>
                                          <p:spTgt spid="2867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3562" y="2502426"/>
            <a:ext cx="5641848" cy="1754326"/>
          </a:xfrm>
          <a:prstGeom prst="rect">
            <a:avLst/>
          </a:prstGeom>
        </p:spPr>
        <p:txBody>
          <a:bodyPr wrap="square">
            <a:spAutoFit/>
          </a:bodyPr>
          <a:lstStyle/>
          <a:p>
            <a:pPr>
              <a:defRPr/>
            </a:pPr>
            <a:r>
              <a:rPr lang="en-US" sz="1350" dirty="0"/>
              <a:t> </a:t>
            </a:r>
            <a:r>
              <a:rPr lang="en-US" sz="2700" dirty="0">
                <a:latin typeface="Garamond" panose="02020404030301010803" pitchFamily="18" charset="0"/>
              </a:rPr>
              <a:t>Will state and local governments violate the Fair Housing Act if they adopt or</a:t>
            </a:r>
          </a:p>
          <a:p>
            <a:pPr>
              <a:defRPr/>
            </a:pPr>
            <a:r>
              <a:rPr lang="en-US" sz="2700" dirty="0">
                <a:latin typeface="Garamond" panose="02020404030301010803" pitchFamily="18" charset="0"/>
              </a:rPr>
              <a:t>implement restrictions on where families with children may reside? </a:t>
            </a:r>
          </a:p>
        </p:txBody>
      </p:sp>
      <p:pic>
        <p:nvPicPr>
          <p:cNvPr id="8" name="Picture 2" descr="No problem Stock Photo Images. 28,342 No problem royalty free pictures and  photos available to download from thousands of stock photographers.">
            <a:extLst>
              <a:ext uri="{FF2B5EF4-FFF2-40B4-BE49-F238E27FC236}">
                <a16:creationId xmlns:a16="http://schemas.microsoft.com/office/drawing/2014/main" id="{2354229C-306E-45C9-AC71-79E41EA950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319"/>
          <a:stretch/>
        </p:blipFill>
        <p:spPr bwMode="auto">
          <a:xfrm>
            <a:off x="372315" y="106164"/>
            <a:ext cx="3810000" cy="203779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Related image">
            <a:extLst>
              <a:ext uri="{FF2B5EF4-FFF2-40B4-BE49-F238E27FC236}">
                <a16:creationId xmlns:a16="http://schemas.microsoft.com/office/drawing/2014/main" id="{CE61CA5F-6FCE-5188-01D7-D267E3C24F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864"/>
          <a:stretch/>
        </p:blipFill>
        <p:spPr bwMode="auto">
          <a:xfrm>
            <a:off x="8045196" y="4256752"/>
            <a:ext cx="2043027" cy="195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0384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9C34C51E-D520-E878-E57D-25ED86FA2C08}"/>
              </a:ext>
            </a:extLst>
          </p:cNvPr>
          <p:cNvSpPr>
            <a:spLocks noGrp="1"/>
          </p:cNvSpPr>
          <p:nvPr>
            <p:ph type="sldNum" sz="quarter" idx="12"/>
          </p:nvPr>
        </p:nvSpPr>
        <p:spPr>
          <a:xfrm>
            <a:off x="9193686" y="6356350"/>
            <a:ext cx="2160114" cy="365125"/>
          </a:xfrm>
        </p:spPr>
        <p:txBody>
          <a:bodyPr vert="horz" lIns="91440" tIns="45720" rIns="91440" bIns="45720" rtlCol="0" anchor="ctr">
            <a:normAutofit/>
          </a:bodyPr>
          <a:lstStyle/>
          <a:p>
            <a:pPr>
              <a:spcAft>
                <a:spcPts val="600"/>
              </a:spcAft>
              <a:defRPr/>
            </a:pPr>
            <a:fld id="{F603CDE5-C1D8-4EDD-870F-A498BAFA520F}" type="slidenum">
              <a:rPr lang="en-US" smtClean="0">
                <a:solidFill>
                  <a:prstClr val="black">
                    <a:tint val="75000"/>
                  </a:prstClr>
                </a:solidFill>
                <a:latin typeface="Calibri" panose="020F0502020204030204"/>
              </a:rPr>
              <a:pPr>
                <a:spcAft>
                  <a:spcPts val="600"/>
                </a:spcAft>
                <a:defRPr/>
              </a:pPr>
              <a:t>34</a:t>
            </a:fld>
            <a:endParaRPr lang="en-US" dirty="0">
              <a:solidFill>
                <a:prstClr val="black">
                  <a:tint val="75000"/>
                </a:prstClr>
              </a:solidFill>
              <a:latin typeface="Calibri" panose="020F0502020204030204"/>
            </a:endParaRPr>
          </a:p>
        </p:txBody>
      </p:sp>
      <p:graphicFrame>
        <p:nvGraphicFramePr>
          <p:cNvPr id="7" name="TextBox 4">
            <a:extLst>
              <a:ext uri="{FF2B5EF4-FFF2-40B4-BE49-F238E27FC236}">
                <a16:creationId xmlns:a16="http://schemas.microsoft.com/office/drawing/2014/main" id="{7A9720D4-3B4F-CF82-77BF-370725C23F0F}"/>
              </a:ext>
            </a:extLst>
          </p:cNvPr>
          <p:cNvGraphicFramePr/>
          <p:nvPr>
            <p:extLst>
              <p:ext uri="{D42A27DB-BD31-4B8C-83A1-F6EECF244321}">
                <p14:modId xmlns:p14="http://schemas.microsoft.com/office/powerpoint/2010/main" val="1379925777"/>
              </p:ext>
            </p:extLst>
          </p:nvPr>
        </p:nvGraphicFramePr>
        <p:xfrm>
          <a:off x="4976639" y="346555"/>
          <a:ext cx="6798539" cy="6374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9,321 Government Building American Flag Stock Photos - Free &amp; Royalty-Free  Stock Photos from Dreamstime">
            <a:extLst>
              <a:ext uri="{FF2B5EF4-FFF2-40B4-BE49-F238E27FC236}">
                <a16:creationId xmlns:a16="http://schemas.microsoft.com/office/drawing/2014/main" id="{721495B8-3BD4-07DB-18F0-E4BE2DE061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33"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8269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10"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txBody>
            <a:bodyPr/>
            <a:lstStyle/>
            <a:p>
              <a:endParaRPr lang="en-US" dirty="0"/>
            </a:p>
          </p:txBody>
        </p:sp>
        <p:sp>
          <p:nvSpPr>
            <p:cNvPr id="18" name="Oval 17">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txBody>
            <a:bodyPr/>
            <a:lstStyle/>
            <a:p>
              <a:endParaRPr lang="en-US" dirty="0"/>
            </a:p>
          </p:txBody>
        </p:sp>
        <p:sp>
          <p:nvSpPr>
            <p:cNvPr id="12"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txBody>
            <a:bodyPr/>
            <a:lstStyle/>
            <a:p>
              <a:endParaRPr lang="en-US" dirty="0"/>
            </a:p>
          </p:txBody>
        </p:sp>
      </p:grpSp>
      <p:sp>
        <p:nvSpPr>
          <p:cNvPr id="14" name="Rectangle 13">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Rectangle 3">
            <a:extLst>
              <a:ext uri="{FF2B5EF4-FFF2-40B4-BE49-F238E27FC236}">
                <a16:creationId xmlns:a16="http://schemas.microsoft.com/office/drawing/2014/main" id="{E54FC4F8-5485-440D-8BC8-52C18FB2DCE5}"/>
              </a:ext>
            </a:extLst>
          </p:cNvPr>
          <p:cNvSpPr/>
          <p:nvPr/>
        </p:nvSpPr>
        <p:spPr>
          <a:xfrm>
            <a:off x="0" y="2776538"/>
            <a:ext cx="12192000" cy="13811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8000" kern="1200" dirty="0">
                <a:solidFill>
                  <a:schemeClr val="bg2"/>
                </a:solidFill>
                <a:latin typeface="+mj-lt"/>
                <a:ea typeface="+mj-ea"/>
                <a:cs typeface="+mj-cs"/>
              </a:rPr>
              <a:t>(NIMBY)</a:t>
            </a:r>
          </a:p>
        </p:txBody>
      </p:sp>
      <p:sp>
        <p:nvSpPr>
          <p:cNvPr id="3" name="Slide Number Placeholder 2">
            <a:extLst>
              <a:ext uri="{FF2B5EF4-FFF2-40B4-BE49-F238E27FC236}">
                <a16:creationId xmlns:a16="http://schemas.microsoft.com/office/drawing/2014/main" id="{77C62D5C-0A3E-90C5-4B6A-AEC02FCEEE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603CDE5-C1D8-4EDD-870F-A498BAFA520F}" type="slidenum">
              <a:rPr lang="en-US" noProof="0">
                <a:solidFill>
                  <a:schemeClr val="tx1"/>
                </a:solidFill>
              </a:rPr>
              <a:pPr>
                <a:spcAft>
                  <a:spcPts val="600"/>
                </a:spcAft>
              </a:pPr>
              <a:t>35</a:t>
            </a:fld>
            <a:endParaRPr lang="en-US" noProof="0" dirty="0">
              <a:solidFill>
                <a:schemeClr val="tx1"/>
              </a:solidFill>
            </a:endParaRPr>
          </a:p>
        </p:txBody>
      </p:sp>
    </p:spTree>
    <p:extLst>
      <p:ext uri="{BB962C8B-B14F-4D97-AF65-F5344CB8AC3E}">
        <p14:creationId xmlns:p14="http://schemas.microsoft.com/office/powerpoint/2010/main" val="238092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iterate type="lt">
                                    <p:tmPct val="15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E5B9062-B6C5-41DE-B941-C7BDB9FD1E6A}"/>
              </a:ext>
            </a:extLst>
          </p:cNvPr>
          <p:cNvSpPr>
            <a:spLocks noGrp="1"/>
          </p:cNvSpPr>
          <p:nvPr>
            <p:ph type="ftr" sz="quarter" idx="11"/>
          </p:nvPr>
        </p:nvSpPr>
        <p:spPr/>
        <p:txBody>
          <a:bodyPr/>
          <a:lstStyle/>
          <a:p>
            <a:pPr algn="l"/>
            <a:r>
              <a:rPr lang="en-US" noProof="0" dirty="0"/>
              <a:t>Teach a Course</a:t>
            </a:r>
          </a:p>
        </p:txBody>
      </p:sp>
      <p:sp>
        <p:nvSpPr>
          <p:cNvPr id="2" name="Slide Number Placeholder 1">
            <a:extLst>
              <a:ext uri="{FF2B5EF4-FFF2-40B4-BE49-F238E27FC236}">
                <a16:creationId xmlns:a16="http://schemas.microsoft.com/office/drawing/2014/main" id="{AD4C7033-A4F4-4D03-A8DE-1C8F0953FF99}"/>
              </a:ext>
            </a:extLst>
          </p:cNvPr>
          <p:cNvSpPr>
            <a:spLocks noGrp="1"/>
          </p:cNvSpPr>
          <p:nvPr>
            <p:ph type="sldNum" sz="quarter" idx="12"/>
          </p:nvPr>
        </p:nvSpPr>
        <p:spPr/>
        <p:txBody>
          <a:bodyPr/>
          <a:lstStyle/>
          <a:p>
            <a:fld id="{F603CDE5-C1D8-4EDD-870F-A498BAFA520F}" type="slidenum">
              <a:rPr lang="en-US" noProof="0" smtClean="0"/>
              <a:t>36</a:t>
            </a:fld>
            <a:endParaRPr lang="en-US" noProof="0" dirty="0"/>
          </a:p>
        </p:txBody>
      </p:sp>
      <p:pic>
        <p:nvPicPr>
          <p:cNvPr id="1032" name="Picture 8" descr="NIMBY and the Separation Protocol – People Need Jesus">
            <a:extLst>
              <a:ext uri="{FF2B5EF4-FFF2-40B4-BE49-F238E27FC236}">
                <a16:creationId xmlns:a16="http://schemas.microsoft.com/office/drawing/2014/main" id="{7B19F1B4-6565-4266-9009-BE551157E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127" y="240062"/>
            <a:ext cx="11430000" cy="64293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2189914-F7C9-4360-A1F1-2F201F75DE8E}"/>
              </a:ext>
            </a:extLst>
          </p:cNvPr>
          <p:cNvSpPr/>
          <p:nvPr/>
        </p:nvSpPr>
        <p:spPr>
          <a:xfrm>
            <a:off x="417873" y="414932"/>
            <a:ext cx="11230251" cy="767133"/>
          </a:xfrm>
          <a:prstGeom prst="rect">
            <a:avLst/>
          </a:prstGeom>
        </p:spPr>
        <p:txBody>
          <a:bodyPr wrap="square">
            <a:spAutoFit/>
          </a:bodyPr>
          <a:lstStyle/>
          <a:p>
            <a:pPr algn="just">
              <a:lnSpc>
                <a:spcPct val="107000"/>
              </a:lnSpc>
              <a:spcAft>
                <a:spcPts val="800"/>
              </a:spcAft>
            </a:pPr>
            <a:r>
              <a:rPr lang="en-US" sz="1400" b="1" dirty="0">
                <a:latin typeface="Arial" panose="020B0604020202020204" pitchFamily="34" charset="0"/>
                <a:ea typeface="Calibri" panose="020F0502020204030204" pitchFamily="34" charset="0"/>
                <a:cs typeface="Arial" panose="020B0604020202020204" pitchFamily="34" charset="0"/>
              </a:rPr>
              <a:t>NIMBY. . . </a:t>
            </a:r>
            <a:r>
              <a:rPr lang="en-US" sz="1400" dirty="0">
                <a:latin typeface="Arial" panose="020B0604020202020204" pitchFamily="34" charset="0"/>
                <a:ea typeface="Calibri" panose="020F0502020204030204" pitchFamily="34" charset="0"/>
                <a:cs typeface="Arial" panose="020B0604020202020204" pitchFamily="34" charset="0"/>
              </a:rPr>
              <a:t>Many communities continue to enact affordable housing restrictions, use exclusionary zoning practices, impose excessive subdivision controls, and establish delaying tactics for project approvals. These development barriers can effectively exclude rental and affordable housing development in a community.</a:t>
            </a:r>
          </a:p>
        </p:txBody>
      </p:sp>
    </p:spTree>
    <p:extLst>
      <p:ext uri="{BB962C8B-B14F-4D97-AF65-F5344CB8AC3E}">
        <p14:creationId xmlns:p14="http://schemas.microsoft.com/office/powerpoint/2010/main" val="361424716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6D38DFC-562F-4F98-B0D2-D52651FD3A48}"/>
              </a:ext>
            </a:extLst>
          </p:cNvPr>
          <p:cNvPicPr>
            <a:picLocks noGrp="1" noChangeAspect="1"/>
          </p:cNvPicPr>
          <p:nvPr>
            <p:ph type="pic" sz="quarter" idx="10"/>
          </p:nvPr>
        </p:nvPicPr>
        <p:blipFill>
          <a:blip r:embed="rId3"/>
          <a:srcRect t="9595" b="9595"/>
          <a:stretch>
            <a:fillRect/>
          </a:stretch>
        </p:blipFill>
        <p:spPr/>
      </p:pic>
      <p:sp>
        <p:nvSpPr>
          <p:cNvPr id="3" name="Text Placeholder 2"/>
          <p:cNvSpPr>
            <a:spLocks noGrp="1"/>
          </p:cNvSpPr>
          <p:nvPr>
            <p:ph type="body" sz="quarter" idx="14"/>
          </p:nvPr>
        </p:nvSpPr>
        <p:spPr/>
        <p:txBody>
          <a:bodyPr>
            <a:normAutofit/>
          </a:bodyPr>
          <a:lstStyle/>
          <a:p>
            <a:r>
              <a:rPr lang="en-US" sz="4400" dirty="0">
                <a:latin typeface="Arial" panose="020B0604020202020204" pitchFamily="34" charset="0"/>
                <a:cs typeface="Arial" panose="020B0604020202020204" pitchFamily="34" charset="0"/>
              </a:rPr>
              <a:t>Discrimination in Zoning Can Be Costly</a:t>
            </a:r>
          </a:p>
        </p:txBody>
      </p:sp>
      <p:sp>
        <p:nvSpPr>
          <p:cNvPr id="2" name="Title 1">
            <a:extLst>
              <a:ext uri="{FF2B5EF4-FFF2-40B4-BE49-F238E27FC236}">
                <a16:creationId xmlns:a16="http://schemas.microsoft.com/office/drawing/2014/main" id="{93CF8A26-1621-4E73-86DB-631C377CD1FB}"/>
              </a:ext>
            </a:extLst>
          </p:cNvPr>
          <p:cNvSpPr>
            <a:spLocks noGrp="1"/>
          </p:cNvSpPr>
          <p:nvPr>
            <p:ph type="title" idx="4294967295"/>
          </p:nvPr>
        </p:nvSpPr>
        <p:spPr>
          <a:xfrm>
            <a:off x="0" y="-136525"/>
            <a:ext cx="7886700" cy="993775"/>
          </a:xfrm>
        </p:spPr>
        <p:txBody>
          <a:bodyPr vert="horz" lIns="68580" tIns="34290" rIns="68580" bIns="34290" rtlCol="0" anchor="b">
            <a:normAutofit/>
          </a:bodyPr>
          <a:lstStyle/>
          <a:p>
            <a:r>
              <a:rPr lang="en-US" sz="1200" dirty="0">
                <a:solidFill>
                  <a:schemeClr val="bg1"/>
                </a:solidFill>
              </a:rPr>
              <a:t>28</a:t>
            </a:r>
          </a:p>
        </p:txBody>
      </p:sp>
    </p:spTree>
    <p:extLst>
      <p:ext uri="{BB962C8B-B14F-4D97-AF65-F5344CB8AC3E}">
        <p14:creationId xmlns:p14="http://schemas.microsoft.com/office/powerpoint/2010/main" val="57884538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D08B3DD-355F-4258-9CF7-9D1A911576C4}"/>
              </a:ext>
            </a:extLst>
          </p:cNvPr>
          <p:cNvPicPr>
            <a:picLocks noGrp="1" noChangeAspect="1"/>
          </p:cNvPicPr>
          <p:nvPr>
            <p:ph type="pic" sz="quarter" idx="17"/>
          </p:nvPr>
        </p:nvPicPr>
        <p:blipFill>
          <a:blip r:embed="rId3"/>
          <a:srcRect t="29834" b="29834"/>
          <a:stretch>
            <a:fillRect/>
          </a:stretch>
        </p:blipFill>
        <p:spPr/>
      </p:pic>
      <p:sp>
        <p:nvSpPr>
          <p:cNvPr id="2" name="Slide Number Placeholder 1">
            <a:extLst>
              <a:ext uri="{FF2B5EF4-FFF2-40B4-BE49-F238E27FC236}">
                <a16:creationId xmlns:a16="http://schemas.microsoft.com/office/drawing/2014/main" id="{7A6C6147-EB04-429F-9D41-52F18DE2322C}"/>
              </a:ext>
            </a:extLst>
          </p:cNvPr>
          <p:cNvSpPr>
            <a:spLocks noGrp="1"/>
          </p:cNvSpPr>
          <p:nvPr>
            <p:ph type="sldNum" sz="quarter" idx="4"/>
          </p:nvPr>
        </p:nvSpPr>
        <p:spPr/>
        <p:txBody>
          <a:bodyPr/>
          <a:lstStyle/>
          <a:p>
            <a:fld id="{4FAB73BC-B049-4115-A692-8D63A059BFB8}" type="slidenum">
              <a:rPr lang="en-US" smtClean="0"/>
              <a:pPr/>
              <a:t>38</a:t>
            </a:fld>
            <a:endParaRPr lang="en-US" dirty="0"/>
          </a:p>
        </p:txBody>
      </p:sp>
      <p:sp>
        <p:nvSpPr>
          <p:cNvPr id="32" name="Text Placeholder 119">
            <a:extLst>
              <a:ext uri="{FF2B5EF4-FFF2-40B4-BE49-F238E27FC236}">
                <a16:creationId xmlns:a16="http://schemas.microsoft.com/office/drawing/2014/main" id="{D9043C6D-0761-489D-8401-7F976D80BA59}"/>
              </a:ext>
              <a:ext uri="{C183D7F6-B498-43B3-948B-1728B52AA6E4}">
                <adec:decorative xmlns:adec="http://schemas.microsoft.com/office/drawing/2017/decorative" val="1"/>
              </a:ext>
            </a:extLst>
          </p:cNvPr>
          <p:cNvSpPr txBox="1">
            <a:spLocks/>
          </p:cNvSpPr>
          <p:nvPr/>
        </p:nvSpPr>
        <p:spPr>
          <a:xfrm>
            <a:off x="11547987" y="6261474"/>
            <a:ext cx="130302" cy="114300"/>
          </a:xfrm>
          <a:prstGeom prst="rect">
            <a:avLst/>
          </a:prstGeom>
          <a:solidFill>
            <a:schemeClr val="accent2"/>
          </a:solidFill>
          <a:effectLst>
            <a:outerShdw blurRad="50800" dist="38100" dir="2700000" algn="tl" rotWithShape="0">
              <a:prstClr val="black">
                <a:alpha val="40000"/>
              </a:prstClr>
            </a:outerShdw>
          </a:effectLst>
        </p:spPr>
        <p:txBody>
          <a:bodyPr vert="horz" lIns="34290" tIns="34290" rIns="34290" bIns="3429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sz="1500" dirty="0"/>
          </a:p>
        </p:txBody>
      </p:sp>
      <p:sp>
        <p:nvSpPr>
          <p:cNvPr id="16" name="Rectangle 15">
            <a:extLst>
              <a:ext uri="{FF2B5EF4-FFF2-40B4-BE49-F238E27FC236}">
                <a16:creationId xmlns:a16="http://schemas.microsoft.com/office/drawing/2014/main" id="{0671036B-09F9-4655-A04A-14043D61EF97}"/>
              </a:ext>
            </a:extLst>
          </p:cNvPr>
          <p:cNvSpPr/>
          <p:nvPr/>
        </p:nvSpPr>
        <p:spPr>
          <a:xfrm>
            <a:off x="387658" y="3562351"/>
            <a:ext cx="11416684" cy="2616101"/>
          </a:xfrm>
          <a:prstGeom prst="rect">
            <a:avLst/>
          </a:prstGeom>
        </p:spPr>
        <p:txBody>
          <a:bodyPr wrap="square">
            <a:spAutoFit/>
          </a:bodyPr>
          <a:lstStyle/>
          <a:p>
            <a:pPr algn="ctr"/>
            <a:r>
              <a:rPr lang="en-US" sz="2000" b="1" u="sng" dirty="0">
                <a:latin typeface="Garamond" panose="02020404030301010803" pitchFamily="18" charset="0"/>
              </a:rPr>
              <a:t>Path Stone Housing Corp. V. Whitehall Township, PA</a:t>
            </a:r>
          </a:p>
          <a:p>
            <a:endParaRPr lang="en-US" dirty="0">
              <a:latin typeface="Garamond" panose="02020404030301010803" pitchFamily="18" charset="0"/>
            </a:endParaRPr>
          </a:p>
          <a:p>
            <a:r>
              <a:rPr lang="en-US" dirty="0">
                <a:latin typeface="Garamond" panose="02020404030301010803" pitchFamily="18" charset="0"/>
              </a:rPr>
              <a:t>Whitehall Township agreed to pay </a:t>
            </a:r>
            <a:r>
              <a:rPr lang="en-US" b="1" dirty="0">
                <a:latin typeface="Garamond" panose="02020404030301010803" pitchFamily="18" charset="0"/>
              </a:rPr>
              <a:t>$375,000 </a:t>
            </a:r>
            <a:r>
              <a:rPr lang="en-US" dirty="0">
                <a:latin typeface="Garamond" panose="02020404030301010803" pitchFamily="18" charset="0"/>
              </a:rPr>
              <a:t>to settle allegations that Whitehall discriminated based on race, national origin, family status, and disability when it denied a proposal to construct 49 units of affordable multifamily housing in the Township.</a:t>
            </a:r>
          </a:p>
          <a:p>
            <a:endParaRPr lang="en-US" dirty="0">
              <a:latin typeface="Garamond" panose="02020404030301010803" pitchFamily="18" charset="0"/>
            </a:endParaRPr>
          </a:p>
          <a:p>
            <a:r>
              <a:rPr lang="en-US" dirty="0">
                <a:latin typeface="Garamond" panose="02020404030301010803" pitchFamily="18" charset="0"/>
              </a:rPr>
              <a:t>Residents opposed the project complaining that an apartment building would crowd and change the makeup of the neighborhood.</a:t>
            </a:r>
          </a:p>
          <a:p>
            <a:endParaRPr lang="en-US" dirty="0">
              <a:latin typeface="Garamond" panose="02020404030301010803" pitchFamily="18" charset="0"/>
            </a:endParaRPr>
          </a:p>
          <a:p>
            <a:r>
              <a:rPr lang="en-US" dirty="0">
                <a:latin typeface="Garamond" panose="02020404030301010803" pitchFamily="18" charset="0"/>
              </a:rPr>
              <a:t>Whitehall Zoning Hearing Board denied the project on the basis that there was inadequate parking.</a:t>
            </a:r>
          </a:p>
        </p:txBody>
      </p:sp>
      <p:sp>
        <p:nvSpPr>
          <p:cNvPr id="4" name="TextBox 3">
            <a:extLst>
              <a:ext uri="{FF2B5EF4-FFF2-40B4-BE49-F238E27FC236}">
                <a16:creationId xmlns:a16="http://schemas.microsoft.com/office/drawing/2014/main" id="{3EF3B87D-4785-497F-B170-40BA03E260F6}"/>
              </a:ext>
            </a:extLst>
          </p:cNvPr>
          <p:cNvSpPr txBox="1"/>
          <p:nvPr/>
        </p:nvSpPr>
        <p:spPr>
          <a:xfrm>
            <a:off x="232383" y="255917"/>
            <a:ext cx="2735104" cy="1200329"/>
          </a:xfrm>
          <a:prstGeom prst="rect">
            <a:avLst/>
          </a:prstGeom>
          <a:noFill/>
        </p:spPr>
        <p:txBody>
          <a:bodyPr wrap="square">
            <a:spAutoFit/>
          </a:bodyPr>
          <a:lstStyle/>
          <a:p>
            <a:r>
              <a:rPr lang="en-US" sz="3600" dirty="0">
                <a:solidFill>
                  <a:schemeClr val="accent1">
                    <a:lumMod val="75000"/>
                  </a:schemeClr>
                </a:solidFill>
                <a:latin typeface="Book Antiqua" panose="02040602050305030304" pitchFamily="18" charset="0"/>
              </a:rPr>
              <a:t>Affordable Housing </a:t>
            </a:r>
          </a:p>
        </p:txBody>
      </p:sp>
    </p:spTree>
    <p:extLst>
      <p:ext uri="{BB962C8B-B14F-4D97-AF65-F5344CB8AC3E}">
        <p14:creationId xmlns:p14="http://schemas.microsoft.com/office/powerpoint/2010/main" val="26934819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53F4D-729F-11A5-C9D1-C978C109E88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4FAC1E-B560-0E75-700F-EFE48133046C}"/>
              </a:ext>
            </a:extLst>
          </p:cNvPr>
          <p:cNvSpPr/>
          <p:nvPr/>
        </p:nvSpPr>
        <p:spPr>
          <a:xfrm>
            <a:off x="2300584" y="2870965"/>
            <a:ext cx="8672215" cy="1754326"/>
          </a:xfrm>
          <a:prstGeom prst="rect">
            <a:avLst/>
          </a:prstGeom>
        </p:spPr>
        <p:txBody>
          <a:bodyPr wrap="square">
            <a:spAutoFit/>
          </a:bodyPr>
          <a:lstStyle/>
          <a:p>
            <a:pPr>
              <a:defRPr/>
            </a:pPr>
            <a:r>
              <a:rPr lang="en-US" sz="1350" dirty="0"/>
              <a:t> </a:t>
            </a:r>
            <a:r>
              <a:rPr lang="en-US" sz="2700" dirty="0">
                <a:latin typeface="Garamond" panose="02020404030301010803" pitchFamily="18" charset="0"/>
              </a:rPr>
              <a:t>Does a state or local government violate the Fair Housing Act if it considers the fears or prejudices of community members when enacting or applying its zoning or land use laws respecting housing? </a:t>
            </a:r>
          </a:p>
        </p:txBody>
      </p:sp>
      <p:pic>
        <p:nvPicPr>
          <p:cNvPr id="8" name="Picture 2" descr="No problem Stock Photo Images. 28,342 No problem royalty free pictures and  photos available to download from thousands of stock photographers.">
            <a:extLst>
              <a:ext uri="{FF2B5EF4-FFF2-40B4-BE49-F238E27FC236}">
                <a16:creationId xmlns:a16="http://schemas.microsoft.com/office/drawing/2014/main" id="{C1078710-E752-EB21-2991-D4C3805E09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319"/>
          <a:stretch/>
        </p:blipFill>
        <p:spPr bwMode="auto">
          <a:xfrm>
            <a:off x="336804" y="656579"/>
            <a:ext cx="3810000" cy="203779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295C72B-8E6B-26AE-D3FE-E7689769A300}"/>
              </a:ext>
            </a:extLst>
          </p:cNvPr>
          <p:cNvSpPr/>
          <p:nvPr/>
        </p:nvSpPr>
        <p:spPr>
          <a:xfrm>
            <a:off x="453938" y="469866"/>
            <a:ext cx="3692866" cy="77249"/>
          </a:xfrm>
          <a:prstGeom prst="rect">
            <a:avLst/>
          </a:prstGeom>
          <a:solidFill>
            <a:srgbClr val="1957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DEA8F33-3A1D-AC95-A5FE-84560F02075E}"/>
              </a:ext>
            </a:extLst>
          </p:cNvPr>
          <p:cNvSpPr/>
          <p:nvPr/>
        </p:nvSpPr>
        <p:spPr>
          <a:xfrm>
            <a:off x="8045196" y="469867"/>
            <a:ext cx="3717628" cy="7724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9F6A9D0-912D-3FE1-9206-BEE2A2FE0FC9}"/>
              </a:ext>
            </a:extLst>
          </p:cNvPr>
          <p:cNvSpPr/>
          <p:nvPr/>
        </p:nvSpPr>
        <p:spPr>
          <a:xfrm>
            <a:off x="4249567" y="469865"/>
            <a:ext cx="3692866" cy="77249"/>
          </a:xfrm>
          <a:prstGeom prst="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0" name="Picture 6" descr="Related image">
            <a:extLst>
              <a:ext uri="{FF2B5EF4-FFF2-40B4-BE49-F238E27FC236}">
                <a16:creationId xmlns:a16="http://schemas.microsoft.com/office/drawing/2014/main" id="{F788EA7B-BD3A-B20B-10E2-CC098D5FD1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864"/>
          <a:stretch/>
        </p:blipFill>
        <p:spPr bwMode="auto">
          <a:xfrm>
            <a:off x="8045196" y="4256752"/>
            <a:ext cx="2043027" cy="195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0414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additive="base">
                                        <p:cTn id="7" dur="1000" fill="hold"/>
                                        <p:tgtEl>
                                          <p:spTgt spid="1030"/>
                                        </p:tgtEl>
                                        <p:attrNameLst>
                                          <p:attrName>ppt_x</p:attrName>
                                        </p:attrNameLst>
                                      </p:cBhvr>
                                      <p:tavLst>
                                        <p:tav tm="0">
                                          <p:val>
                                            <p:strVal val="0-#ppt_w/2"/>
                                          </p:val>
                                        </p:tav>
                                        <p:tav tm="100000">
                                          <p:val>
                                            <p:strVal val="#ppt_x"/>
                                          </p:val>
                                        </p:tav>
                                      </p:tavLst>
                                    </p:anim>
                                    <p:anim calcmode="lin" valueType="num">
                                      <p:cBhvr additive="base">
                                        <p:cTn id="8" dur="1000" fill="hold"/>
                                        <p:tgtEl>
                                          <p:spTgt spid="103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E576FE89-BBC4-3CAA-4E82-CFC71DF2A9A6}"/>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551791EC-ED6C-5678-7512-41CC2D25279A}"/>
              </a:ext>
            </a:extLst>
          </p:cNvPr>
          <p:cNvSpPr>
            <a:spLocks noGrp="1"/>
          </p:cNvSpPr>
          <p:nvPr>
            <p:ph type="title"/>
          </p:nvPr>
        </p:nvSpPr>
        <p:spPr>
          <a:xfrm>
            <a:off x="7702905" y="697203"/>
            <a:ext cx="4029019" cy="815103"/>
          </a:xfrm>
        </p:spPr>
        <p:txBody>
          <a:bodyPr vert="horz" lIns="91440" tIns="45720" rIns="91440" bIns="45720" rtlCol="0" anchor="b">
            <a:noAutofit/>
          </a:bodyPr>
          <a:lstStyle/>
          <a:p>
            <a:r>
              <a:rPr lang="en-US" altLang="en-US" sz="3600" dirty="0">
                <a:latin typeface="Book Antiqua" panose="02040602050305030304" pitchFamily="18" charset="0"/>
              </a:rPr>
              <a:t>Fair Housing Law</a:t>
            </a:r>
          </a:p>
        </p:txBody>
      </p:sp>
      <p:pic>
        <p:nvPicPr>
          <p:cNvPr id="12" name="Picture 11">
            <a:extLst>
              <a:ext uri="{FF2B5EF4-FFF2-40B4-BE49-F238E27FC236}">
                <a16:creationId xmlns:a16="http://schemas.microsoft.com/office/drawing/2014/main" id="{38F0DA5A-B135-FAE6-717C-82A0E26C1954}"/>
              </a:ext>
            </a:extLst>
          </p:cNvPr>
          <p:cNvPicPr>
            <a:picLocks noChangeAspect="1"/>
          </p:cNvPicPr>
          <p:nvPr/>
        </p:nvPicPr>
        <p:blipFill>
          <a:blip r:embed="rId3"/>
          <a:srcRect l="6672" r="9007" b="2"/>
          <a:stretch>
            <a:fillRect/>
          </a:stretch>
        </p:blipFill>
        <p:spPr>
          <a:xfrm>
            <a:off x="20" y="10"/>
            <a:ext cx="7390243" cy="6857990"/>
          </a:xfrm>
          <a:prstGeom prst="rect">
            <a:avLst/>
          </a:prstGeom>
        </p:spPr>
      </p:pic>
      <p:sp>
        <p:nvSpPr>
          <p:cNvPr id="17" name="Rectangle 16">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1" name="Rectangle 2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9" name="Content Placeholder 2">
            <a:extLst>
              <a:ext uri="{FF2B5EF4-FFF2-40B4-BE49-F238E27FC236}">
                <a16:creationId xmlns:a16="http://schemas.microsoft.com/office/drawing/2014/main" id="{104CF315-BD73-CAEE-5A8C-FF97C55F844F}"/>
              </a:ext>
            </a:extLst>
          </p:cNvPr>
          <p:cNvSpPr txBox="1">
            <a:spLocks/>
          </p:cNvSpPr>
          <p:nvPr/>
        </p:nvSpPr>
        <p:spPr>
          <a:xfrm>
            <a:off x="8079977" y="1855202"/>
            <a:ext cx="3582935" cy="4873402"/>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marL="0" indent="0" defTabSz="914400">
              <a:lnSpc>
                <a:spcPct val="90000"/>
              </a:lnSpc>
              <a:buNone/>
              <a:defRPr/>
            </a:pPr>
            <a:r>
              <a:rPr lang="en-US" altLang="en-US" sz="2400" b="1" dirty="0">
                <a:solidFill>
                  <a:schemeClr val="tx1"/>
                </a:solidFill>
                <a:latin typeface="Book Antiqua" panose="02040602050305030304" pitchFamily="18" charset="0"/>
              </a:rPr>
              <a:t>Title VI of the Civil Rights Act of </a:t>
            </a:r>
            <a:r>
              <a:rPr lang="en-US" altLang="en-US" sz="2400" b="1" u="sng" dirty="0">
                <a:solidFill>
                  <a:srgbClr val="C00000"/>
                </a:solidFill>
                <a:latin typeface="Book Antiqua" panose="02040602050305030304" pitchFamily="18" charset="0"/>
              </a:rPr>
              <a:t>1964</a:t>
            </a:r>
          </a:p>
          <a:p>
            <a:pPr marL="0" indent="0" defTabSz="914400">
              <a:lnSpc>
                <a:spcPct val="90000"/>
              </a:lnSpc>
              <a:spcBef>
                <a:spcPts val="0"/>
              </a:spcBef>
              <a:buNone/>
              <a:defRPr/>
            </a:pPr>
            <a:endParaRPr lang="en-US" altLang="en-US" sz="2400" b="1" dirty="0">
              <a:solidFill>
                <a:schemeClr val="tx1"/>
              </a:solidFill>
              <a:latin typeface="Book Antiqua" panose="02040602050305030304" pitchFamily="18" charset="0"/>
            </a:endParaRPr>
          </a:p>
          <a:p>
            <a:pPr marL="0" indent="0" defTabSz="914400">
              <a:lnSpc>
                <a:spcPct val="90000"/>
              </a:lnSpc>
              <a:spcBef>
                <a:spcPts val="0"/>
              </a:spcBef>
              <a:buNone/>
              <a:defRPr/>
            </a:pPr>
            <a:r>
              <a:rPr lang="en-US" sz="2400" dirty="0">
                <a:solidFill>
                  <a:schemeClr val="tx1"/>
                </a:solidFill>
                <a:latin typeface="Book Antiqua" panose="02040602050305030304" pitchFamily="18" charset="0"/>
              </a:rPr>
              <a:t>Prohibits discrimination on the basis of race, color, or national origin in programs and activities receiving federal financial assistance.</a:t>
            </a:r>
          </a:p>
          <a:p>
            <a:pPr marL="228600" lvl="1" indent="0" defTabSz="914400">
              <a:lnSpc>
                <a:spcPct val="90000"/>
              </a:lnSpc>
              <a:buClr>
                <a:schemeClr val="accent1">
                  <a:lumMod val="75000"/>
                </a:schemeClr>
              </a:buClr>
              <a:buNone/>
              <a:defRPr/>
            </a:pPr>
            <a:endParaRPr lang="en-US" sz="2000" dirty="0">
              <a:solidFill>
                <a:schemeClr val="tx1"/>
              </a:solidFill>
            </a:endParaRPr>
          </a:p>
          <a:p>
            <a:pPr marL="0" indent="0" defTabSz="914400">
              <a:lnSpc>
                <a:spcPct val="90000"/>
              </a:lnSpc>
              <a:spcBef>
                <a:spcPts val="0"/>
              </a:spcBef>
              <a:buNone/>
              <a:defRPr/>
            </a:pPr>
            <a:r>
              <a:rPr lang="en-US" altLang="en-US" sz="2000" dirty="0">
                <a:solidFill>
                  <a:schemeClr val="tx1"/>
                </a:solidFill>
              </a:rPr>
              <a:t>	</a:t>
            </a: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a:p>
            <a:pPr indent="-228600" defTabSz="914400" fontAlgn="auto">
              <a:lnSpc>
                <a:spcPct val="90000"/>
              </a:lnSpc>
              <a:buFont typeface="Arial" panose="020B0604020202020204" pitchFamily="34" charset="0"/>
              <a:buChar char="•"/>
              <a:defRPr/>
            </a:pPr>
            <a:endParaRPr lang="en-US" altLang="en-US" sz="2000" dirty="0">
              <a:solidFill>
                <a:schemeClr val="tx1"/>
              </a:solidFill>
            </a:endParaRPr>
          </a:p>
        </p:txBody>
      </p:sp>
      <p:pic>
        <p:nvPicPr>
          <p:cNvPr id="5" name="Picture 4" descr="1866 Civil Rights ACT and its blunders - History Before Us">
            <a:extLst>
              <a:ext uri="{FF2B5EF4-FFF2-40B4-BE49-F238E27FC236}">
                <a16:creationId xmlns:a16="http://schemas.microsoft.com/office/drawing/2014/main" id="{B86A12B3-6002-B480-7243-AB123A3488D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28802" y="-1"/>
            <a:ext cx="4751176" cy="220951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1267480-E7A4-A30A-D56F-F500D5FFBA75}"/>
              </a:ext>
            </a:extLst>
          </p:cNvPr>
          <p:cNvSpPr/>
          <p:nvPr/>
        </p:nvSpPr>
        <p:spPr>
          <a:xfrm>
            <a:off x="6827095" y="731707"/>
            <a:ext cx="500458" cy="523220"/>
          </a:xfrm>
          <a:prstGeom prst="rect">
            <a:avLst/>
          </a:prstGeom>
        </p:spPr>
        <p:txBody>
          <a:bodyPr wrap="none">
            <a:spAutoFit/>
          </a:bodyPr>
          <a:lstStyle/>
          <a:p>
            <a:r>
              <a:rPr lang="en-US" altLang="en-US" sz="2800" dirty="0">
                <a:solidFill>
                  <a:srgbClr val="C00000"/>
                </a:solidFill>
                <a:latin typeface="Book Antiqua" panose="02040602050305030304" pitchFamily="18" charset="0"/>
                <a:cs typeface="Arial" panose="020B0604020202020204" pitchFamily="34" charset="0"/>
              </a:rPr>
              <a:t>of</a:t>
            </a:r>
            <a:endParaRPr lang="en-US" sz="2800" dirty="0">
              <a:solidFill>
                <a:srgbClr val="C00000"/>
              </a:solidFill>
              <a:latin typeface="Book Antiqua" panose="02040602050305030304" pitchFamily="18" charset="0"/>
            </a:endParaRPr>
          </a:p>
        </p:txBody>
      </p:sp>
      <p:sp>
        <p:nvSpPr>
          <p:cNvPr id="8" name="Rectangle 7">
            <a:extLst>
              <a:ext uri="{FF2B5EF4-FFF2-40B4-BE49-F238E27FC236}">
                <a16:creationId xmlns:a16="http://schemas.microsoft.com/office/drawing/2014/main" id="{76E71F89-A8C8-AC82-495F-4473F68DCE9E}"/>
              </a:ext>
            </a:extLst>
          </p:cNvPr>
          <p:cNvSpPr/>
          <p:nvPr/>
        </p:nvSpPr>
        <p:spPr>
          <a:xfrm>
            <a:off x="6470066" y="1569157"/>
            <a:ext cx="1198485" cy="286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276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Figures of houses in different position and sizes">
            <a:extLst>
              <a:ext uri="{FF2B5EF4-FFF2-40B4-BE49-F238E27FC236}">
                <a16:creationId xmlns:a16="http://schemas.microsoft.com/office/drawing/2014/main" id="{8C73F490-597A-FD47-F50B-831066C39595}"/>
              </a:ext>
            </a:extLst>
          </p:cNvPr>
          <p:cNvPicPr>
            <a:picLocks noChangeAspect="1"/>
          </p:cNvPicPr>
          <p:nvPr/>
        </p:nvPicPr>
        <p:blipFill>
          <a:blip r:embed="rId2"/>
          <a:srcRect l="10945" r="28439"/>
          <a:stretch>
            <a:fillRect/>
          </a:stretch>
        </p:blipFill>
        <p:spPr>
          <a:xfrm>
            <a:off x="20" y="10"/>
            <a:ext cx="7390243" cy="6857990"/>
          </a:xfrm>
          <a:prstGeom prst="rect">
            <a:avLst/>
          </a:prstGeom>
        </p:spPr>
      </p:pic>
      <p:sp>
        <p:nvSpPr>
          <p:cNvPr id="8" name="Rectangle 7">
            <a:extLst>
              <a:ext uri="{FF2B5EF4-FFF2-40B4-BE49-F238E27FC236}">
                <a16:creationId xmlns:a16="http://schemas.microsoft.com/office/drawing/2014/main" id="{1E9F231C-96AB-4AA8-905E-FBE0E585C1D1}"/>
              </a:ext>
            </a:extLst>
          </p:cNvPr>
          <p:cNvSpPr/>
          <p:nvPr/>
        </p:nvSpPr>
        <p:spPr>
          <a:xfrm>
            <a:off x="7523922" y="416442"/>
            <a:ext cx="4442791" cy="3447832"/>
          </a:xfrm>
          <a:prstGeom prst="rect">
            <a:avLst/>
          </a:prstGeom>
        </p:spPr>
        <p:txBody>
          <a:bodyPr vert="horz" lIns="91440" tIns="45720" rIns="91440" bIns="45720" rtlCol="0" anchor="t">
            <a:normAutofit/>
          </a:bodyPr>
          <a:lstStyle/>
          <a:p>
            <a:pPr>
              <a:lnSpc>
                <a:spcPct val="90000"/>
              </a:lnSpc>
              <a:spcAft>
                <a:spcPts val="600"/>
              </a:spcAft>
              <a:buClr>
                <a:srgbClr val="C00000"/>
              </a:buClr>
            </a:pPr>
            <a:r>
              <a:rPr lang="en-US" altLang="en-US" sz="2800" dirty="0">
                <a:latin typeface="Book Antiqua" panose="02040602050305030304" pitchFamily="18" charset="0"/>
              </a:rPr>
              <a:t>State and local governments may not act because of the fears, prejudices, stereotypes, or unsubstantiated assumptions that neighbors may have about prospective residents. </a:t>
            </a:r>
          </a:p>
        </p:txBody>
      </p:sp>
      <p:sp>
        <p:nvSpPr>
          <p:cNvPr id="3" name="Slide Number Placeholder 2">
            <a:extLst>
              <a:ext uri="{FF2B5EF4-FFF2-40B4-BE49-F238E27FC236}">
                <a16:creationId xmlns:a16="http://schemas.microsoft.com/office/drawing/2014/main" id="{A07F8EDB-BBBC-1694-E9C1-8FAFC024B69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F603CDE5-C1D8-4EDD-870F-A498BAFA520F}" type="slidenum">
              <a:rPr lang="en-US">
                <a:solidFill>
                  <a:schemeClr val="tx1">
                    <a:lumMod val="50000"/>
                    <a:lumOff val="50000"/>
                  </a:schemeClr>
                </a:solidFill>
                <a:latin typeface="Calibri" panose="020F0502020204030204"/>
              </a:rPr>
              <a:pPr>
                <a:spcAft>
                  <a:spcPts val="600"/>
                </a:spcAft>
                <a:defRPr/>
              </a:pPr>
              <a:t>40</a:t>
            </a:fld>
            <a:endParaRPr lang="en-US" dirty="0">
              <a:solidFill>
                <a:schemeClr val="tx1">
                  <a:lumMod val="50000"/>
                  <a:lumOff val="50000"/>
                </a:schemeClr>
              </a:solidFill>
              <a:latin typeface="Calibri" panose="020F0502020204030204"/>
            </a:endParaRPr>
          </a:p>
        </p:txBody>
      </p:sp>
      <p:sp>
        <p:nvSpPr>
          <p:cNvPr id="14" name="Rectangle 3">
            <a:extLst>
              <a:ext uri="{FF2B5EF4-FFF2-40B4-BE49-F238E27FC236}">
                <a16:creationId xmlns:a16="http://schemas.microsoft.com/office/drawing/2014/main" id="{DD361E35-6CDB-42E1-9B40-FA1D290D1BEA}"/>
              </a:ext>
            </a:extLst>
          </p:cNvPr>
          <p:cNvSpPr txBox="1">
            <a:spLocks noChangeArrowheads="1"/>
          </p:cNvSpPr>
          <p:nvPr/>
        </p:nvSpPr>
        <p:spPr>
          <a:xfrm>
            <a:off x="7477795" y="3717235"/>
            <a:ext cx="4665460" cy="2639115"/>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nSpc>
                <a:spcPct val="90000"/>
              </a:lnSpc>
            </a:pPr>
            <a:endParaRPr lang="en-US" altLang="en-US" sz="2800" dirty="0">
              <a:latin typeface="Times New Roman" panose="02020603050405020304" pitchFamily="18" charset="0"/>
              <a:cs typeface="Times New Roman" panose="02020603050405020304" pitchFamily="18" charset="0"/>
            </a:endParaRPr>
          </a:p>
          <a:p>
            <a:pPr marL="0" indent="0">
              <a:lnSpc>
                <a:spcPct val="90000"/>
              </a:lnSpc>
              <a:buClr>
                <a:srgbClr val="C00000"/>
              </a:buClr>
              <a:buNone/>
            </a:pPr>
            <a:r>
              <a:rPr lang="en-US" altLang="en-US" sz="1700" b="1" u="sng" dirty="0">
                <a:solidFill>
                  <a:srgbClr val="195785"/>
                </a:solidFill>
                <a:latin typeface="Arial" panose="020B0604020202020204" pitchFamily="34" charset="0"/>
                <a:cs typeface="Arial" panose="020B0604020202020204" pitchFamily="34" charset="0"/>
              </a:rPr>
              <a:t>Example</a:t>
            </a:r>
            <a:r>
              <a:rPr lang="en-US" altLang="en-US" sz="1700" b="1" dirty="0">
                <a:solidFill>
                  <a:srgbClr val="195785"/>
                </a:solidFill>
                <a:latin typeface="Arial" panose="020B0604020202020204" pitchFamily="34" charset="0"/>
                <a:cs typeface="Arial" panose="020B0604020202020204" pitchFamily="34" charset="0"/>
              </a:rPr>
              <a:t>:</a:t>
            </a:r>
            <a:r>
              <a:rPr lang="en-US" altLang="en-US" sz="1700" dirty="0">
                <a:solidFill>
                  <a:srgbClr val="195785"/>
                </a:solidFill>
                <a:latin typeface="Arial" panose="020B0604020202020204" pitchFamily="34" charset="0"/>
                <a:cs typeface="Arial" panose="020B0604020202020204" pitchFamily="34" charset="0"/>
              </a:rPr>
              <a:t> A city may not deny zoning approval for a low-income housing development that meets all zoning and land use requirements because the development may house residents of a particular protected class whose presence, the community fears, will increase crime and lower property values.</a:t>
            </a:r>
          </a:p>
        </p:txBody>
      </p:sp>
    </p:spTree>
    <p:extLst>
      <p:ext uri="{BB962C8B-B14F-4D97-AF65-F5344CB8AC3E}">
        <p14:creationId xmlns:p14="http://schemas.microsoft.com/office/powerpoint/2010/main" val="3137778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0D8857A-F0B7-4C69-AEEB-A6C5E6EA8676}"/>
              </a:ext>
            </a:extLst>
          </p:cNvPr>
          <p:cNvPicPr>
            <a:picLocks noGrp="1" noChangeAspect="1"/>
          </p:cNvPicPr>
          <p:nvPr>
            <p:ph type="pic" idx="1"/>
          </p:nvPr>
        </p:nvPicPr>
        <p:blipFill>
          <a:blip r:embed="rId3"/>
          <a:srcRect l="28529" r="28529"/>
          <a:stretch>
            <a:fillRect/>
          </a:stretch>
        </p:blipFill>
        <p:spPr>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a:extLst>
              <a:ext uri="{FF2B5EF4-FFF2-40B4-BE49-F238E27FC236}">
                <a16:creationId xmlns:a16="http://schemas.microsoft.com/office/drawing/2014/main" id="{BF50FE9A-E7E5-4340-AC2E-6D94097B6481}"/>
              </a:ext>
            </a:extLst>
          </p:cNvPr>
          <p:cNvPicPr>
            <a:picLocks noChangeAspect="1"/>
          </p:cNvPicPr>
          <p:nvPr/>
        </p:nvPicPr>
        <p:blipFill rotWithShape="1">
          <a:blip r:embed="rId4"/>
          <a:srcRect l="4057" t="3169" r="6569" b="3960"/>
          <a:stretch/>
        </p:blipFill>
        <p:spPr>
          <a:xfrm>
            <a:off x="5620623" y="671117"/>
            <a:ext cx="6231065" cy="3498209"/>
          </a:xfrm>
          <a:prstGeom prst="rect">
            <a:avLst/>
          </a:prstGeom>
        </p:spPr>
      </p:pic>
      <p:sp>
        <p:nvSpPr>
          <p:cNvPr id="8" name="TextBox 7">
            <a:extLst>
              <a:ext uri="{FF2B5EF4-FFF2-40B4-BE49-F238E27FC236}">
                <a16:creationId xmlns:a16="http://schemas.microsoft.com/office/drawing/2014/main" id="{B4A4FA18-2832-45FD-A9D1-7EC0156930DC}"/>
              </a:ext>
            </a:extLst>
          </p:cNvPr>
          <p:cNvSpPr txBox="1"/>
          <p:nvPr/>
        </p:nvSpPr>
        <p:spPr>
          <a:xfrm>
            <a:off x="5805181" y="2385126"/>
            <a:ext cx="5915216" cy="3016210"/>
          </a:xfrm>
          <a:prstGeom prst="rect">
            <a:avLst/>
          </a:prstGeom>
          <a:solidFill>
            <a:srgbClr val="C00000"/>
          </a:solidFill>
        </p:spPr>
        <p:txBody>
          <a:bodyPr wrap="square" rtlCol="0">
            <a:spAutoFit/>
          </a:bodyPr>
          <a:lstStyle/>
          <a:p>
            <a:endParaRPr lang="en-US" sz="800"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Relman Colfax Law Firm obtained a precedent-setting </a:t>
            </a:r>
            <a:r>
              <a:rPr lang="en-US" sz="2000" b="1" dirty="0">
                <a:solidFill>
                  <a:schemeClr val="bg1"/>
                </a:solidFill>
                <a:latin typeface="Arial" panose="020B0604020202020204" pitchFamily="34" charset="0"/>
                <a:cs typeface="Arial" panose="020B0604020202020204" pitchFamily="34" charset="0"/>
              </a:rPr>
              <a:t>$5.2 million </a:t>
            </a:r>
            <a:r>
              <a:rPr lang="en-US" dirty="0">
                <a:solidFill>
                  <a:schemeClr val="bg1"/>
                </a:solidFill>
                <a:latin typeface="Arial" panose="020B0604020202020204" pitchFamily="34" charset="0"/>
                <a:cs typeface="Arial" panose="020B0604020202020204" pitchFamily="34" charset="0"/>
              </a:rPr>
              <a:t>jury verdict in a case involving the Town of Cromwell’s discrimination against a group home for men with mental health disabilities.  Gilead Community Services, a non-profit serving people with mental health disabilities in Connecticut since 1968, sought to open a six-person home in Cromwell, Connecticut. Responding to the discriminatory opposition of neighbors, Cromwell and three of its high-ranking officials waged a campaign that resulted in the closure of the home in August 2015.</a:t>
            </a:r>
          </a:p>
        </p:txBody>
      </p:sp>
      <p:sp>
        <p:nvSpPr>
          <p:cNvPr id="9" name="TextBox 8">
            <a:extLst>
              <a:ext uri="{FF2B5EF4-FFF2-40B4-BE49-F238E27FC236}">
                <a16:creationId xmlns:a16="http://schemas.microsoft.com/office/drawing/2014/main" id="{CCA1FE29-2AAD-4B8D-85A0-3D77D40ACE3F}"/>
              </a:ext>
            </a:extLst>
          </p:cNvPr>
          <p:cNvSpPr txBox="1"/>
          <p:nvPr/>
        </p:nvSpPr>
        <p:spPr>
          <a:xfrm>
            <a:off x="5779037" y="2038183"/>
            <a:ext cx="5941360" cy="338554"/>
          </a:xfrm>
          <a:prstGeom prst="rect">
            <a:avLst/>
          </a:prstGeom>
          <a:solidFill>
            <a:srgbClr val="FFC000"/>
          </a:solidFill>
        </p:spPr>
        <p:txBody>
          <a:bodyPr wrap="square" rtlCol="0">
            <a:spAutoFit/>
          </a:bodyPr>
          <a:lstStyle/>
          <a:p>
            <a:r>
              <a:rPr lang="en-US" sz="1600" b="1" dirty="0">
                <a:latin typeface="Arial" panose="020B0604020202020204" pitchFamily="34" charset="0"/>
                <a:cs typeface="Arial" panose="020B0604020202020204" pitchFamily="34" charset="0"/>
              </a:rPr>
              <a:t>Cromwell Connecticut                                        October 2021</a:t>
            </a:r>
          </a:p>
        </p:txBody>
      </p:sp>
      <p:pic>
        <p:nvPicPr>
          <p:cNvPr id="10" name="Picture 4" descr="Amazon.com: 1&quot; Gold Dollar Sign Pin, Dollar Sign Lapel Pins for Recognition  Pins, Money Symbol Pins, Dollar Sign Award Prime : Office Products">
            <a:extLst>
              <a:ext uri="{FF2B5EF4-FFF2-40B4-BE49-F238E27FC236}">
                <a16:creationId xmlns:a16="http://schemas.microsoft.com/office/drawing/2014/main" id="{5DC2C5B2-29A8-40FB-8D0D-6E855BF8E3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91" y="5675186"/>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Amazon.com: 1&quot; Gold Dollar Sign Pin, Dollar Sign Lapel Pins for Recognition  Pins, Money Symbol Pins, Dollar Sign Award Prime : Office Products">
            <a:extLst>
              <a:ext uri="{FF2B5EF4-FFF2-40B4-BE49-F238E27FC236}">
                <a16:creationId xmlns:a16="http://schemas.microsoft.com/office/drawing/2014/main" id="{F3D2D229-7CD7-4238-91B8-A71A817220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3145" y="5674333"/>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mazon.com: 1&quot; Gold Dollar Sign Pin, Dollar Sign Lapel Pins for Recognition  Pins, Money Symbol Pins, Dollar Sign Award Prime : Office Products">
            <a:extLst>
              <a:ext uri="{FF2B5EF4-FFF2-40B4-BE49-F238E27FC236}">
                <a16:creationId xmlns:a16="http://schemas.microsoft.com/office/drawing/2014/main" id="{F29C3735-DF7F-400D-81F6-113B24A569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7070" y="5674333"/>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mazon.com: 1&quot; Gold Dollar Sign Pin, Dollar Sign Lapel Pins for Recognition  Pins, Money Symbol Pins, Dollar Sign Award Prime : Office Products">
            <a:extLst>
              <a:ext uri="{FF2B5EF4-FFF2-40B4-BE49-F238E27FC236}">
                <a16:creationId xmlns:a16="http://schemas.microsoft.com/office/drawing/2014/main" id="{6C40D47E-F01D-4FD3-8A85-8BCE76343B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3877" y="5674333"/>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Amazon.com: 1&quot; Gold Dollar Sign Pin, Dollar Sign Lapel Pins for Recognition  Pins, Money Symbol Pins, Dollar Sign Award Prime : Office Products">
            <a:extLst>
              <a:ext uri="{FF2B5EF4-FFF2-40B4-BE49-F238E27FC236}">
                <a16:creationId xmlns:a16="http://schemas.microsoft.com/office/drawing/2014/main" id="{B436CA9F-B4DE-42A9-A3DE-ECB8645457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00264" y="5674333"/>
            <a:ext cx="630314" cy="92966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EE6A38A-1E16-4F27-8F34-88867C2B0FA6}"/>
              </a:ext>
            </a:extLst>
          </p:cNvPr>
          <p:cNvSpPr txBox="1"/>
          <p:nvPr/>
        </p:nvSpPr>
        <p:spPr>
          <a:xfrm>
            <a:off x="1872" y="290616"/>
            <a:ext cx="12190127" cy="273844"/>
          </a:xfrm>
          <a:prstGeom prst="rect">
            <a:avLst/>
          </a:prstGeom>
          <a:solidFill>
            <a:srgbClr val="C00000"/>
          </a:solidFill>
        </p:spPr>
        <p:txBody>
          <a:bodyPr wrap="square" rtlCol="0">
            <a:spAutoFit/>
          </a:bodyPr>
          <a:lstStyle/>
          <a:p>
            <a:endParaRPr lang="en-US" dirty="0"/>
          </a:p>
        </p:txBody>
      </p:sp>
      <p:sp>
        <p:nvSpPr>
          <p:cNvPr id="3" name="TextBox 2">
            <a:extLst>
              <a:ext uri="{FF2B5EF4-FFF2-40B4-BE49-F238E27FC236}">
                <a16:creationId xmlns:a16="http://schemas.microsoft.com/office/drawing/2014/main" id="{40D447AB-3235-C027-2F4E-AB2824698F24}"/>
              </a:ext>
            </a:extLst>
          </p:cNvPr>
          <p:cNvSpPr txBox="1"/>
          <p:nvPr/>
        </p:nvSpPr>
        <p:spPr>
          <a:xfrm rot="21198414">
            <a:off x="468878" y="1210281"/>
            <a:ext cx="3153526" cy="646331"/>
          </a:xfrm>
          <a:prstGeom prst="rect">
            <a:avLst/>
          </a:prstGeom>
          <a:noFill/>
        </p:spPr>
        <p:txBody>
          <a:bodyPr wrap="square">
            <a:spAutoFit/>
          </a:bodyPr>
          <a:lstStyle/>
          <a:p>
            <a:r>
              <a:rPr lang="en-US" sz="3600" dirty="0">
                <a:solidFill>
                  <a:srgbClr val="C00000"/>
                </a:solidFill>
                <a:latin typeface="Amasis MT Pro Black" panose="02040A04050005020304" pitchFamily="18" charset="0"/>
                <a:cs typeface="AngsanaUPC" panose="020B0502040204020203" pitchFamily="18" charset="-34"/>
              </a:rPr>
              <a:t>Group Home </a:t>
            </a:r>
          </a:p>
        </p:txBody>
      </p:sp>
    </p:spTree>
    <p:extLst>
      <p:ext uri="{BB962C8B-B14F-4D97-AF65-F5344CB8AC3E}">
        <p14:creationId xmlns:p14="http://schemas.microsoft.com/office/powerpoint/2010/main" val="35450943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31" presetClass="entr" presetSubtype="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 calcmode="lin" valueType="num">
                                      <p:cBhvr>
                                        <p:cTn id="14" dur="1000" fill="hold"/>
                                        <p:tgtEl>
                                          <p:spTgt spid="10"/>
                                        </p:tgtEl>
                                        <p:attrNameLst>
                                          <p:attrName>style.rotation</p:attrName>
                                        </p:attrNameLst>
                                      </p:cBhvr>
                                      <p:tavLst>
                                        <p:tav tm="0">
                                          <p:val>
                                            <p:fltVal val="90"/>
                                          </p:val>
                                        </p:tav>
                                        <p:tav tm="100000">
                                          <p:val>
                                            <p:fltVal val="0"/>
                                          </p:val>
                                        </p:tav>
                                      </p:tavLst>
                                    </p:anim>
                                    <p:animEffect transition="in" filter="fade">
                                      <p:cBhvr>
                                        <p:cTn id="15" dur="1000"/>
                                        <p:tgtEl>
                                          <p:spTgt spid="10"/>
                                        </p:tgtEl>
                                      </p:cBhvr>
                                    </p:animEffect>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childTnLst>
                          </p:cTn>
                        </p:par>
                        <p:par>
                          <p:cTn id="23" fill="hold">
                            <p:stCondLst>
                              <p:cond delay="3000"/>
                            </p:stCondLst>
                            <p:childTnLst>
                              <p:par>
                                <p:cTn id="24" presetID="3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1000" fill="hold"/>
                                        <p:tgtEl>
                                          <p:spTgt spid="12"/>
                                        </p:tgtEl>
                                        <p:attrNameLst>
                                          <p:attrName>ppt_w</p:attrName>
                                        </p:attrNameLst>
                                      </p:cBhvr>
                                      <p:tavLst>
                                        <p:tav tm="0">
                                          <p:val>
                                            <p:fltVal val="0"/>
                                          </p:val>
                                        </p:tav>
                                        <p:tav tm="100000">
                                          <p:val>
                                            <p:strVal val="#ppt_w"/>
                                          </p:val>
                                        </p:tav>
                                      </p:tavLst>
                                    </p:anim>
                                    <p:anim calcmode="lin" valueType="num">
                                      <p:cBhvr>
                                        <p:cTn id="27" dur="1000" fill="hold"/>
                                        <p:tgtEl>
                                          <p:spTgt spid="12"/>
                                        </p:tgtEl>
                                        <p:attrNameLst>
                                          <p:attrName>ppt_h</p:attrName>
                                        </p:attrNameLst>
                                      </p:cBhvr>
                                      <p:tavLst>
                                        <p:tav tm="0">
                                          <p:val>
                                            <p:fltVal val="0"/>
                                          </p:val>
                                        </p:tav>
                                        <p:tav tm="100000">
                                          <p:val>
                                            <p:strVal val="#ppt_h"/>
                                          </p:val>
                                        </p:tav>
                                      </p:tavLst>
                                    </p:anim>
                                    <p:anim calcmode="lin" valueType="num">
                                      <p:cBhvr>
                                        <p:cTn id="28" dur="1000" fill="hold"/>
                                        <p:tgtEl>
                                          <p:spTgt spid="12"/>
                                        </p:tgtEl>
                                        <p:attrNameLst>
                                          <p:attrName>style.rotation</p:attrName>
                                        </p:attrNameLst>
                                      </p:cBhvr>
                                      <p:tavLst>
                                        <p:tav tm="0">
                                          <p:val>
                                            <p:fltVal val="90"/>
                                          </p:val>
                                        </p:tav>
                                        <p:tav tm="100000">
                                          <p:val>
                                            <p:fltVal val="0"/>
                                          </p:val>
                                        </p:tav>
                                      </p:tavLst>
                                    </p:anim>
                                    <p:animEffect transition="in" filter="fade">
                                      <p:cBhvr>
                                        <p:cTn id="29" dur="1000"/>
                                        <p:tgtEl>
                                          <p:spTgt spid="12"/>
                                        </p:tgtEl>
                                      </p:cBhvr>
                                    </p:animEffect>
                                  </p:childTnLst>
                                </p:cTn>
                              </p:par>
                            </p:childTnLst>
                          </p:cTn>
                        </p:par>
                        <p:par>
                          <p:cTn id="30" fill="hold">
                            <p:stCondLst>
                              <p:cond delay="4000"/>
                            </p:stCondLst>
                            <p:childTnLst>
                              <p:par>
                                <p:cTn id="31" presetID="31" presetClass="entr" presetSubtype="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par>
                          <p:cTn id="37" fill="hold">
                            <p:stCondLst>
                              <p:cond delay="5000"/>
                            </p:stCondLst>
                            <p:childTnLst>
                              <p:par>
                                <p:cTn id="38" presetID="31" presetClass="entr" presetSubtype="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1000" fill="hold"/>
                                        <p:tgtEl>
                                          <p:spTgt spid="14"/>
                                        </p:tgtEl>
                                        <p:attrNameLst>
                                          <p:attrName>ppt_w</p:attrName>
                                        </p:attrNameLst>
                                      </p:cBhvr>
                                      <p:tavLst>
                                        <p:tav tm="0">
                                          <p:val>
                                            <p:fltVal val="0"/>
                                          </p:val>
                                        </p:tav>
                                        <p:tav tm="100000">
                                          <p:val>
                                            <p:strVal val="#ppt_w"/>
                                          </p:val>
                                        </p:tav>
                                      </p:tavLst>
                                    </p:anim>
                                    <p:anim calcmode="lin" valueType="num">
                                      <p:cBhvr>
                                        <p:cTn id="41" dur="1000" fill="hold"/>
                                        <p:tgtEl>
                                          <p:spTgt spid="14"/>
                                        </p:tgtEl>
                                        <p:attrNameLst>
                                          <p:attrName>ppt_h</p:attrName>
                                        </p:attrNameLst>
                                      </p:cBhvr>
                                      <p:tavLst>
                                        <p:tav tm="0">
                                          <p:val>
                                            <p:fltVal val="0"/>
                                          </p:val>
                                        </p:tav>
                                        <p:tav tm="100000">
                                          <p:val>
                                            <p:strVal val="#ppt_h"/>
                                          </p:val>
                                        </p:tav>
                                      </p:tavLst>
                                    </p:anim>
                                    <p:anim calcmode="lin" valueType="num">
                                      <p:cBhvr>
                                        <p:cTn id="42" dur="1000" fill="hold"/>
                                        <p:tgtEl>
                                          <p:spTgt spid="14"/>
                                        </p:tgtEl>
                                        <p:attrNameLst>
                                          <p:attrName>style.rotation</p:attrName>
                                        </p:attrNameLst>
                                      </p:cBhvr>
                                      <p:tavLst>
                                        <p:tav tm="0">
                                          <p:val>
                                            <p:fltVal val="90"/>
                                          </p:val>
                                        </p:tav>
                                        <p:tav tm="100000">
                                          <p:val>
                                            <p:fltVal val="0"/>
                                          </p:val>
                                        </p:tav>
                                      </p:tavLst>
                                    </p:anim>
                                    <p:animEffect transition="in" filter="fade">
                                      <p:cBhvr>
                                        <p:cTn id="4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B0360-B6EF-BAD4-4D40-A22780BD3D6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745F7E3-8459-9DA2-B6F0-9EC67963EE9E}"/>
              </a:ext>
            </a:extLst>
          </p:cNvPr>
          <p:cNvPicPr>
            <a:picLocks noChangeAspect="1"/>
          </p:cNvPicPr>
          <p:nvPr/>
        </p:nvPicPr>
        <p:blipFill rotWithShape="1">
          <a:blip r:embed="rId3"/>
          <a:srcRect l="4057" t="3169" r="6569" b="3960"/>
          <a:stretch/>
        </p:blipFill>
        <p:spPr>
          <a:xfrm>
            <a:off x="0" y="506600"/>
            <a:ext cx="6231065" cy="3498209"/>
          </a:xfrm>
          <a:prstGeom prst="rect">
            <a:avLst/>
          </a:prstGeom>
        </p:spPr>
      </p:pic>
      <p:sp>
        <p:nvSpPr>
          <p:cNvPr id="8" name="TextBox 7">
            <a:extLst>
              <a:ext uri="{FF2B5EF4-FFF2-40B4-BE49-F238E27FC236}">
                <a16:creationId xmlns:a16="http://schemas.microsoft.com/office/drawing/2014/main" id="{40FA4702-A2B9-4B8B-E216-7EA076A41D2F}"/>
              </a:ext>
            </a:extLst>
          </p:cNvPr>
          <p:cNvSpPr txBox="1"/>
          <p:nvPr/>
        </p:nvSpPr>
        <p:spPr>
          <a:xfrm>
            <a:off x="180784" y="1996451"/>
            <a:ext cx="5915216" cy="4154984"/>
          </a:xfrm>
          <a:prstGeom prst="rect">
            <a:avLst/>
          </a:prstGeom>
          <a:solidFill>
            <a:srgbClr val="FFC000"/>
          </a:solidFill>
        </p:spPr>
        <p:txBody>
          <a:bodyPr wrap="square" rtlCol="0">
            <a:spAutoFit/>
          </a:bodyPr>
          <a:lstStyle/>
          <a:p>
            <a:endParaRPr lang="en-US" sz="800" dirty="0">
              <a:solidFill>
                <a:schemeClr val="bg1"/>
              </a:solidFill>
              <a:latin typeface="Arial" panose="020B0604020202020204" pitchFamily="34" charset="0"/>
              <a:cs typeface="Arial" panose="020B0604020202020204" pitchFamily="34" charset="0"/>
            </a:endParaRPr>
          </a:p>
          <a:p>
            <a:r>
              <a:rPr lang="en-US" sz="1600" dirty="0">
                <a:latin typeface="Book Antiqua" panose="02040602050305030304" pitchFamily="18" charset="0"/>
                <a:cs typeface="Arial" panose="020B0604020202020204" pitchFamily="34" charset="0"/>
              </a:rPr>
              <a:t>Relman Colfax Law Firm filed this FHA lawsuit in federal district court in Chicago on behalf of the Buckeye Community Hope Foundation, a non-profit affordable housing developer, against the Village of Tinley Park. The parties negotiated a </a:t>
            </a:r>
            <a:r>
              <a:rPr lang="en-US" sz="1600" b="1" dirty="0">
                <a:latin typeface="Book Antiqua" panose="02040602050305030304" pitchFamily="18" charset="0"/>
                <a:cs typeface="Arial" panose="020B0604020202020204" pitchFamily="34" charset="0"/>
              </a:rPr>
              <a:t>$2.45 million settlement </a:t>
            </a:r>
            <a:r>
              <a:rPr lang="en-US" sz="1600" dirty="0">
                <a:latin typeface="Book Antiqua" panose="02040602050305030304" pitchFamily="18" charset="0"/>
                <a:cs typeface="Arial" panose="020B0604020202020204" pitchFamily="34" charset="0"/>
              </a:rPr>
              <a:t>in a case involving the Village's actions discriminating against African Americans and families with children and perpetuating segregation in the community.  Buckeye began plans to develop a 47-unit affordable housing complex in the Village of Tinley Park, Illinois that would serve the area's low-income households. Responding to the discriminatory attitudes toward African Americans by residents, officials acceded to the discrimination by expressing support for the opponents. The officials took a series of unprecedented and impermissible actions to delay and derail the project.</a:t>
            </a:r>
          </a:p>
          <a:p>
            <a:endParaRPr lang="en-US" sz="1600" dirty="0">
              <a:latin typeface="Book Antiqua" panose="02040602050305030304" pitchFamily="18" charset="0"/>
              <a:cs typeface="Arial" panose="020B0604020202020204" pitchFamily="34" charset="0"/>
            </a:endParaRPr>
          </a:p>
        </p:txBody>
      </p:sp>
      <p:sp>
        <p:nvSpPr>
          <p:cNvPr id="9" name="TextBox 8">
            <a:extLst>
              <a:ext uri="{FF2B5EF4-FFF2-40B4-BE49-F238E27FC236}">
                <a16:creationId xmlns:a16="http://schemas.microsoft.com/office/drawing/2014/main" id="{7809827C-0745-85F8-83A5-A7E7C49BE21F}"/>
              </a:ext>
            </a:extLst>
          </p:cNvPr>
          <p:cNvSpPr txBox="1"/>
          <p:nvPr/>
        </p:nvSpPr>
        <p:spPr>
          <a:xfrm>
            <a:off x="154640" y="1616048"/>
            <a:ext cx="5941360" cy="338554"/>
          </a:xfrm>
          <a:prstGeom prst="rect">
            <a:avLst/>
          </a:prstGeom>
          <a:solidFill>
            <a:schemeClr val="accent1"/>
          </a:solid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Chicago, Illinois                                                April 19, 2016</a:t>
            </a:r>
          </a:p>
        </p:txBody>
      </p:sp>
      <p:pic>
        <p:nvPicPr>
          <p:cNvPr id="10" name="Picture 4" descr="Amazon.com: 1&quot; Gold Dollar Sign Pin, Dollar Sign Lapel Pins for Recognition  Pins, Money Symbol Pins, Dollar Sign Award Prime : Office Products">
            <a:extLst>
              <a:ext uri="{FF2B5EF4-FFF2-40B4-BE49-F238E27FC236}">
                <a16:creationId xmlns:a16="http://schemas.microsoft.com/office/drawing/2014/main" id="{224EE0CF-AD6B-E1EB-D620-C8D8212286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4819" y="5418827"/>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Amazon.com: 1&quot; Gold Dollar Sign Pin, Dollar Sign Lapel Pins for Recognition  Pins, Money Symbol Pins, Dollar Sign Award Prime : Office Products">
            <a:extLst>
              <a:ext uri="{FF2B5EF4-FFF2-40B4-BE49-F238E27FC236}">
                <a16:creationId xmlns:a16="http://schemas.microsoft.com/office/drawing/2014/main" id="{BCCB2BF4-1125-B8E3-F0ED-B560B1D4C4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4819" y="4278035"/>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mazon.com: 1&quot; Gold Dollar Sign Pin, Dollar Sign Lapel Pins for Recognition  Pins, Money Symbol Pins, Dollar Sign Award Prime : Office Products">
            <a:extLst>
              <a:ext uri="{FF2B5EF4-FFF2-40B4-BE49-F238E27FC236}">
                <a16:creationId xmlns:a16="http://schemas.microsoft.com/office/drawing/2014/main" id="{C5163989-65DE-A088-AA98-77B1CCFE6D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4956" y="3137243"/>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mazon.com: 1&quot; Gold Dollar Sign Pin, Dollar Sign Lapel Pins for Recognition  Pins, Money Symbol Pins, Dollar Sign Award Prime : Office Products">
            <a:extLst>
              <a:ext uri="{FF2B5EF4-FFF2-40B4-BE49-F238E27FC236}">
                <a16:creationId xmlns:a16="http://schemas.microsoft.com/office/drawing/2014/main" id="{45212ADF-2D3C-AE4E-6569-954ED05549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4819" y="1996451"/>
            <a:ext cx="630314" cy="9296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Amazon.com: 1&quot; Gold Dollar Sign Pin, Dollar Sign Lapel Pins for Recognition  Pins, Money Symbol Pins, Dollar Sign Award Prime : Office Products">
            <a:extLst>
              <a:ext uri="{FF2B5EF4-FFF2-40B4-BE49-F238E27FC236}">
                <a16:creationId xmlns:a16="http://schemas.microsoft.com/office/drawing/2014/main" id="{2513F728-592D-93AD-E30F-175440EEE9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1831" y="855659"/>
            <a:ext cx="630314" cy="92966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16DDCDF-194C-9910-2848-560978D6D398}"/>
              </a:ext>
            </a:extLst>
          </p:cNvPr>
          <p:cNvSpPr txBox="1"/>
          <p:nvPr/>
        </p:nvSpPr>
        <p:spPr>
          <a:xfrm>
            <a:off x="1872" y="290616"/>
            <a:ext cx="12190127" cy="273844"/>
          </a:xfrm>
          <a:prstGeom prst="rect">
            <a:avLst/>
          </a:prstGeom>
          <a:solidFill>
            <a:schemeClr val="accent2">
              <a:lumMod val="75000"/>
            </a:schemeClr>
          </a:solidFill>
        </p:spPr>
        <p:txBody>
          <a:bodyPr wrap="square" rtlCol="0">
            <a:spAutoFit/>
          </a:bodyPr>
          <a:lstStyle/>
          <a:p>
            <a:endParaRPr lang="en-US" dirty="0"/>
          </a:p>
        </p:txBody>
      </p:sp>
      <p:pic>
        <p:nvPicPr>
          <p:cNvPr id="26" name="Picture Placeholder 25">
            <a:extLst>
              <a:ext uri="{FF2B5EF4-FFF2-40B4-BE49-F238E27FC236}">
                <a16:creationId xmlns:a16="http://schemas.microsoft.com/office/drawing/2014/main" id="{0C0D6C89-6400-3E60-B8DD-51EFE793E427}"/>
              </a:ext>
            </a:extLst>
          </p:cNvPr>
          <p:cNvPicPr>
            <a:picLocks noGrp="1" noChangeAspect="1"/>
          </p:cNvPicPr>
          <p:nvPr>
            <p:ph type="pic" idx="1"/>
          </p:nvPr>
        </p:nvPicPr>
        <p:blipFill>
          <a:blip r:embed="rId5"/>
          <a:srcRect l="25347" r="25347"/>
          <a:stretch>
            <a:fillRect/>
          </a:stretch>
        </p:blipFill>
        <p:spPr>
          <a:xfrm flipH="1">
            <a:off x="7608888" y="673100"/>
            <a:ext cx="4402137" cy="5932488"/>
          </a:xfrm>
          <a:prstGeom prst="rect">
            <a:avLst/>
          </a:prstGeom>
          <a:solidFill>
            <a:prstClr val="white">
              <a:lumMod val="85000"/>
            </a:prstClr>
          </a:solidFill>
        </p:spPr>
      </p:pic>
      <p:sp>
        <p:nvSpPr>
          <p:cNvPr id="28" name="TextBox 27">
            <a:extLst>
              <a:ext uri="{FF2B5EF4-FFF2-40B4-BE49-F238E27FC236}">
                <a16:creationId xmlns:a16="http://schemas.microsoft.com/office/drawing/2014/main" id="{CCB8C00D-D6A7-F414-ED2B-B8B5187938E7}"/>
              </a:ext>
            </a:extLst>
          </p:cNvPr>
          <p:cNvSpPr txBox="1"/>
          <p:nvPr/>
        </p:nvSpPr>
        <p:spPr>
          <a:xfrm>
            <a:off x="8162746" y="781883"/>
            <a:ext cx="2188952" cy="523220"/>
          </a:xfrm>
          <a:prstGeom prst="rect">
            <a:avLst/>
          </a:prstGeom>
          <a:noFill/>
        </p:spPr>
        <p:txBody>
          <a:bodyPr wrap="square">
            <a:spAutoFit/>
          </a:bodyPr>
          <a:lstStyle/>
          <a:p>
            <a:r>
              <a:rPr lang="en-US" sz="2800" dirty="0">
                <a:solidFill>
                  <a:schemeClr val="bg1"/>
                </a:solidFill>
                <a:latin typeface="Book Antiqua" panose="02040602050305030304" pitchFamily="18" charset="0"/>
                <a:cs typeface="Arial" panose="020B0604020202020204" pitchFamily="34" charset="0"/>
              </a:rPr>
              <a:t>Affordable</a:t>
            </a:r>
            <a:endParaRPr lang="en-US" sz="2800" dirty="0">
              <a:solidFill>
                <a:schemeClr val="bg1"/>
              </a:solidFill>
            </a:endParaRPr>
          </a:p>
        </p:txBody>
      </p:sp>
      <p:sp>
        <p:nvSpPr>
          <p:cNvPr id="30" name="TextBox 29">
            <a:extLst>
              <a:ext uri="{FF2B5EF4-FFF2-40B4-BE49-F238E27FC236}">
                <a16:creationId xmlns:a16="http://schemas.microsoft.com/office/drawing/2014/main" id="{3DFFCD59-B43D-E360-90EB-441392005950}"/>
              </a:ext>
            </a:extLst>
          </p:cNvPr>
          <p:cNvSpPr txBox="1"/>
          <p:nvPr/>
        </p:nvSpPr>
        <p:spPr>
          <a:xfrm>
            <a:off x="8162746" y="1090577"/>
            <a:ext cx="2128567" cy="646331"/>
          </a:xfrm>
          <a:prstGeom prst="rect">
            <a:avLst/>
          </a:prstGeom>
          <a:noFill/>
        </p:spPr>
        <p:txBody>
          <a:bodyPr wrap="square">
            <a:spAutoFit/>
          </a:bodyPr>
          <a:lstStyle/>
          <a:p>
            <a:r>
              <a:rPr lang="en-US" sz="3600" dirty="0">
                <a:solidFill>
                  <a:schemeClr val="bg1"/>
                </a:solidFill>
                <a:latin typeface="Book Antiqua" panose="02040602050305030304" pitchFamily="18" charset="0"/>
                <a:cs typeface="Arial" panose="020B0604020202020204" pitchFamily="34" charset="0"/>
              </a:rPr>
              <a:t>Housing</a:t>
            </a:r>
            <a:endParaRPr lang="en-US" sz="3600" dirty="0"/>
          </a:p>
        </p:txBody>
      </p:sp>
    </p:spTree>
    <p:extLst>
      <p:ext uri="{BB962C8B-B14F-4D97-AF65-F5344CB8AC3E}">
        <p14:creationId xmlns:p14="http://schemas.microsoft.com/office/powerpoint/2010/main" val="7586333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31" presetClass="entr" presetSubtype="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 calcmode="lin" valueType="num">
                                      <p:cBhvr>
                                        <p:cTn id="14" dur="1000" fill="hold"/>
                                        <p:tgtEl>
                                          <p:spTgt spid="10"/>
                                        </p:tgtEl>
                                        <p:attrNameLst>
                                          <p:attrName>style.rotation</p:attrName>
                                        </p:attrNameLst>
                                      </p:cBhvr>
                                      <p:tavLst>
                                        <p:tav tm="0">
                                          <p:val>
                                            <p:fltVal val="90"/>
                                          </p:val>
                                        </p:tav>
                                        <p:tav tm="100000">
                                          <p:val>
                                            <p:fltVal val="0"/>
                                          </p:val>
                                        </p:tav>
                                      </p:tavLst>
                                    </p:anim>
                                    <p:animEffect transition="in" filter="fade">
                                      <p:cBhvr>
                                        <p:cTn id="15" dur="1000"/>
                                        <p:tgtEl>
                                          <p:spTgt spid="10"/>
                                        </p:tgtEl>
                                      </p:cBhvr>
                                    </p:animEffect>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childTnLst>
                          </p:cTn>
                        </p:par>
                        <p:par>
                          <p:cTn id="23" fill="hold">
                            <p:stCondLst>
                              <p:cond delay="3000"/>
                            </p:stCondLst>
                            <p:childTnLst>
                              <p:par>
                                <p:cTn id="24" presetID="3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1000" fill="hold"/>
                                        <p:tgtEl>
                                          <p:spTgt spid="12"/>
                                        </p:tgtEl>
                                        <p:attrNameLst>
                                          <p:attrName>ppt_w</p:attrName>
                                        </p:attrNameLst>
                                      </p:cBhvr>
                                      <p:tavLst>
                                        <p:tav tm="0">
                                          <p:val>
                                            <p:fltVal val="0"/>
                                          </p:val>
                                        </p:tav>
                                        <p:tav tm="100000">
                                          <p:val>
                                            <p:strVal val="#ppt_w"/>
                                          </p:val>
                                        </p:tav>
                                      </p:tavLst>
                                    </p:anim>
                                    <p:anim calcmode="lin" valueType="num">
                                      <p:cBhvr>
                                        <p:cTn id="27" dur="1000" fill="hold"/>
                                        <p:tgtEl>
                                          <p:spTgt spid="12"/>
                                        </p:tgtEl>
                                        <p:attrNameLst>
                                          <p:attrName>ppt_h</p:attrName>
                                        </p:attrNameLst>
                                      </p:cBhvr>
                                      <p:tavLst>
                                        <p:tav tm="0">
                                          <p:val>
                                            <p:fltVal val="0"/>
                                          </p:val>
                                        </p:tav>
                                        <p:tav tm="100000">
                                          <p:val>
                                            <p:strVal val="#ppt_h"/>
                                          </p:val>
                                        </p:tav>
                                      </p:tavLst>
                                    </p:anim>
                                    <p:anim calcmode="lin" valueType="num">
                                      <p:cBhvr>
                                        <p:cTn id="28" dur="1000" fill="hold"/>
                                        <p:tgtEl>
                                          <p:spTgt spid="12"/>
                                        </p:tgtEl>
                                        <p:attrNameLst>
                                          <p:attrName>style.rotation</p:attrName>
                                        </p:attrNameLst>
                                      </p:cBhvr>
                                      <p:tavLst>
                                        <p:tav tm="0">
                                          <p:val>
                                            <p:fltVal val="90"/>
                                          </p:val>
                                        </p:tav>
                                        <p:tav tm="100000">
                                          <p:val>
                                            <p:fltVal val="0"/>
                                          </p:val>
                                        </p:tav>
                                      </p:tavLst>
                                    </p:anim>
                                    <p:animEffect transition="in" filter="fade">
                                      <p:cBhvr>
                                        <p:cTn id="29" dur="1000"/>
                                        <p:tgtEl>
                                          <p:spTgt spid="12"/>
                                        </p:tgtEl>
                                      </p:cBhvr>
                                    </p:animEffect>
                                  </p:childTnLst>
                                </p:cTn>
                              </p:par>
                            </p:childTnLst>
                          </p:cTn>
                        </p:par>
                        <p:par>
                          <p:cTn id="30" fill="hold">
                            <p:stCondLst>
                              <p:cond delay="4000"/>
                            </p:stCondLst>
                            <p:childTnLst>
                              <p:par>
                                <p:cTn id="31" presetID="31" presetClass="entr" presetSubtype="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par>
                          <p:cTn id="37" fill="hold">
                            <p:stCondLst>
                              <p:cond delay="5000"/>
                            </p:stCondLst>
                            <p:childTnLst>
                              <p:par>
                                <p:cTn id="38" presetID="31" presetClass="entr" presetSubtype="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1000" fill="hold"/>
                                        <p:tgtEl>
                                          <p:spTgt spid="14"/>
                                        </p:tgtEl>
                                        <p:attrNameLst>
                                          <p:attrName>ppt_w</p:attrName>
                                        </p:attrNameLst>
                                      </p:cBhvr>
                                      <p:tavLst>
                                        <p:tav tm="0">
                                          <p:val>
                                            <p:fltVal val="0"/>
                                          </p:val>
                                        </p:tav>
                                        <p:tav tm="100000">
                                          <p:val>
                                            <p:strVal val="#ppt_w"/>
                                          </p:val>
                                        </p:tav>
                                      </p:tavLst>
                                    </p:anim>
                                    <p:anim calcmode="lin" valueType="num">
                                      <p:cBhvr>
                                        <p:cTn id="41" dur="1000" fill="hold"/>
                                        <p:tgtEl>
                                          <p:spTgt spid="14"/>
                                        </p:tgtEl>
                                        <p:attrNameLst>
                                          <p:attrName>ppt_h</p:attrName>
                                        </p:attrNameLst>
                                      </p:cBhvr>
                                      <p:tavLst>
                                        <p:tav tm="0">
                                          <p:val>
                                            <p:fltVal val="0"/>
                                          </p:val>
                                        </p:tav>
                                        <p:tav tm="100000">
                                          <p:val>
                                            <p:strVal val="#ppt_h"/>
                                          </p:val>
                                        </p:tav>
                                      </p:tavLst>
                                    </p:anim>
                                    <p:anim calcmode="lin" valueType="num">
                                      <p:cBhvr>
                                        <p:cTn id="42" dur="1000" fill="hold"/>
                                        <p:tgtEl>
                                          <p:spTgt spid="14"/>
                                        </p:tgtEl>
                                        <p:attrNameLst>
                                          <p:attrName>style.rotation</p:attrName>
                                        </p:attrNameLst>
                                      </p:cBhvr>
                                      <p:tavLst>
                                        <p:tav tm="0">
                                          <p:val>
                                            <p:fltVal val="90"/>
                                          </p:val>
                                        </p:tav>
                                        <p:tav tm="100000">
                                          <p:val>
                                            <p:fltVal val="0"/>
                                          </p:val>
                                        </p:tav>
                                      </p:tavLst>
                                    </p:anim>
                                    <p:animEffect transition="in" filter="fade">
                                      <p:cBhvr>
                                        <p:cTn id="4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3D91586-B7A3-490D-AF34-4F43BCC7F15D}"/>
              </a:ext>
            </a:extLst>
          </p:cNvPr>
          <p:cNvSpPr>
            <a:spLocks noGrp="1"/>
          </p:cNvSpPr>
          <p:nvPr>
            <p:ph type="title"/>
          </p:nvPr>
        </p:nvSpPr>
        <p:spPr>
          <a:xfrm>
            <a:off x="316271" y="17750"/>
            <a:ext cx="4468699" cy="1633492"/>
          </a:xfrm>
        </p:spPr>
        <p:txBody>
          <a:bodyPr/>
          <a:lstStyle/>
          <a:p>
            <a:r>
              <a:rPr lang="en-US" dirty="0"/>
              <a:t>Prohibiting multifamily housing</a:t>
            </a:r>
          </a:p>
        </p:txBody>
      </p:sp>
      <p:sp>
        <p:nvSpPr>
          <p:cNvPr id="5" name="Slide Number Placeholder 4">
            <a:extLst>
              <a:ext uri="{FF2B5EF4-FFF2-40B4-BE49-F238E27FC236}">
                <a16:creationId xmlns:a16="http://schemas.microsoft.com/office/drawing/2014/main" id="{C2BA88AF-DB8A-4271-84BF-A8EFA98F9D37}"/>
              </a:ext>
            </a:extLst>
          </p:cNvPr>
          <p:cNvSpPr>
            <a:spLocks noGrp="1"/>
          </p:cNvSpPr>
          <p:nvPr>
            <p:ph type="sldNum" sz="quarter" idx="12"/>
          </p:nvPr>
        </p:nvSpPr>
        <p:spPr/>
        <p:txBody>
          <a:bodyPr/>
          <a:lstStyle/>
          <a:p>
            <a:fld id="{48BB047D-A6CD-43AB-96F0-683C726B586B}" type="slidenum">
              <a:rPr lang="en-US" smtClean="0"/>
              <a:pPr/>
              <a:t>43</a:t>
            </a:fld>
            <a:endParaRPr lang="en-US" dirty="0"/>
          </a:p>
        </p:txBody>
      </p:sp>
      <p:sp>
        <p:nvSpPr>
          <p:cNvPr id="17" name="Content Placeholder 2">
            <a:extLst>
              <a:ext uri="{FF2B5EF4-FFF2-40B4-BE49-F238E27FC236}">
                <a16:creationId xmlns:a16="http://schemas.microsoft.com/office/drawing/2014/main" id="{20A2BA2E-5564-47C8-961E-308D53FEFCE2}"/>
              </a:ext>
            </a:extLst>
          </p:cNvPr>
          <p:cNvSpPr txBox="1">
            <a:spLocks/>
          </p:cNvSpPr>
          <p:nvPr/>
        </p:nvSpPr>
        <p:spPr>
          <a:xfrm>
            <a:off x="307393" y="2038525"/>
            <a:ext cx="4636422" cy="3264122"/>
          </a:xfrm>
          <a:prstGeom prst="rect">
            <a:avLst/>
          </a:prstGeom>
        </p:spPr>
        <p:txBody>
          <a:bodyPr vert="horz" lIns="91440" tIns="45720" rIns="91440" bIns="45720" rtlCol="0" anchor="ctr">
            <a:noAutofit/>
          </a:bodyPr>
          <a:lstStyle>
            <a:lvl1pPr marL="0" indent="0" algn="l" defTabSz="457200" rtl="0" eaLnBrk="1" latinLnBrk="0" hangingPunct="1">
              <a:lnSpc>
                <a:spcPct val="100000"/>
              </a:lnSpc>
              <a:spcBef>
                <a:spcPct val="20000"/>
              </a:spcBef>
              <a:spcAft>
                <a:spcPts val="600"/>
              </a:spcAft>
              <a:buClr>
                <a:schemeClr val="accent1"/>
              </a:buClr>
              <a:buSzPct val="92000"/>
              <a:buFont typeface="Wingdings 2" panose="05020102010507070707" pitchFamily="18" charset="2"/>
              <a:buNone/>
              <a:defRPr lang="en-US" sz="1350" b="0" kern="1200" cap="none" baseline="0" dirty="0" smtClean="0">
                <a:solidFill>
                  <a:schemeClr val="bg1"/>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The  Planning and Zoning Commission of Sussex County, Delaware agreed to pay  </a:t>
            </a:r>
            <a:r>
              <a:rPr lang="en-US" sz="2000" b="1" dirty="0"/>
              <a:t>$750,000 to settle a lawsuit</a:t>
            </a:r>
            <a:r>
              <a:rPr lang="en-US" sz="2000" dirty="0"/>
              <a:t>.  Based on the assumption that subdivision’s residents would be Latino and African-American, the county’s planning and zoning commission denied land use approval for a 50-lot affordable housing subdivision.</a:t>
            </a:r>
          </a:p>
          <a:p>
            <a:endParaRPr lang="en-US" dirty="0"/>
          </a:p>
          <a:p>
            <a:endParaRPr lang="en-US" dirty="0"/>
          </a:p>
          <a:p>
            <a:endParaRPr lang="en-US" dirty="0"/>
          </a:p>
        </p:txBody>
      </p:sp>
      <p:sp>
        <p:nvSpPr>
          <p:cNvPr id="2" name="Rectangle 1">
            <a:extLst>
              <a:ext uri="{FF2B5EF4-FFF2-40B4-BE49-F238E27FC236}">
                <a16:creationId xmlns:a16="http://schemas.microsoft.com/office/drawing/2014/main" id="{3B02B23A-F973-4E5F-95C5-AD59EFCA087B}"/>
              </a:ext>
            </a:extLst>
          </p:cNvPr>
          <p:cNvSpPr/>
          <p:nvPr/>
        </p:nvSpPr>
        <p:spPr>
          <a:xfrm>
            <a:off x="-302321" y="5302647"/>
            <a:ext cx="6003951" cy="584775"/>
          </a:xfrm>
          <a:prstGeom prst="rect">
            <a:avLst/>
          </a:prstGeom>
          <a:noFill/>
        </p:spPr>
        <p:txBody>
          <a:bodyPr wrap="none" lIns="91440" tIns="45720" rIns="91440" bIns="45720">
            <a:spAutoFit/>
            <a:scene3d>
              <a:camera prst="isometricOffAxis1Right"/>
              <a:lightRig rig="threePt" dir="t"/>
            </a:scene3d>
          </a:bodyPr>
          <a:lstStyle/>
          <a:p>
            <a:pPr algn="ctr"/>
            <a:r>
              <a:rPr lang="en-US" sz="3200" dirty="0">
                <a:ln w="0"/>
                <a:solidFill>
                  <a:srgbClr val="FFFF00"/>
                </a:solidFill>
                <a:effectLst>
                  <a:outerShdw blurRad="38100" dist="19050" dir="2700000" algn="tl" rotWithShape="0">
                    <a:schemeClr val="dk1">
                      <a:alpha val="40000"/>
                    </a:schemeClr>
                  </a:outerShdw>
                </a:effectLst>
              </a:rPr>
              <a:t>Discrimination Can Be Expensive</a:t>
            </a:r>
          </a:p>
        </p:txBody>
      </p:sp>
      <p:pic>
        <p:nvPicPr>
          <p:cNvPr id="8" name="Picture Placeholder 7" descr="A picture containing building, outdoor, sky, house&#10;&#10;AI-generated content may be incorrect.">
            <a:extLst>
              <a:ext uri="{FF2B5EF4-FFF2-40B4-BE49-F238E27FC236}">
                <a16:creationId xmlns:a16="http://schemas.microsoft.com/office/drawing/2014/main" id="{28C1E56C-93AA-3D32-7E1F-0B8E882DBB07}"/>
              </a:ext>
            </a:extLst>
          </p:cNvPr>
          <p:cNvPicPr>
            <a:picLocks noGrp="1" noChangeAspect="1"/>
          </p:cNvPicPr>
          <p:nvPr>
            <p:ph type="pic" sz="quarter" idx="13"/>
          </p:nvPr>
        </p:nvPicPr>
        <p:blipFill>
          <a:blip r:embed="rId3"/>
          <a:srcRect l="20065" r="20065"/>
          <a:stretch>
            <a:fillRect/>
          </a:stretch>
        </p:blipFill>
        <p:spPr>
          <a:prstGeom prst="rect">
            <a:avLst/>
          </a:prstGeom>
          <a:solidFill>
            <a:prstClr val="white">
              <a:lumMod val="85000"/>
            </a:prstClr>
          </a:solidFill>
        </p:spPr>
      </p:pic>
      <p:sp>
        <p:nvSpPr>
          <p:cNvPr id="10" name="TextBox 9">
            <a:extLst>
              <a:ext uri="{FF2B5EF4-FFF2-40B4-BE49-F238E27FC236}">
                <a16:creationId xmlns:a16="http://schemas.microsoft.com/office/drawing/2014/main" id="{0F704BE1-778D-F12F-9989-034D7CCA9E4E}"/>
              </a:ext>
            </a:extLst>
          </p:cNvPr>
          <p:cNvSpPr txBox="1"/>
          <p:nvPr/>
        </p:nvSpPr>
        <p:spPr>
          <a:xfrm>
            <a:off x="5874159" y="0"/>
            <a:ext cx="3114136" cy="1323439"/>
          </a:xfrm>
          <a:prstGeom prst="rect">
            <a:avLst/>
          </a:prstGeom>
          <a:noFill/>
        </p:spPr>
        <p:txBody>
          <a:bodyPr wrap="square">
            <a:spAutoFit/>
          </a:bodyPr>
          <a:lstStyle/>
          <a:p>
            <a:r>
              <a:rPr lang="en-US" sz="4000" b="1" dirty="0">
                <a:latin typeface="Bookman Old Style" panose="02050604050505020204" pitchFamily="18" charset="0"/>
              </a:rPr>
              <a:t>Affordable Housing </a:t>
            </a:r>
          </a:p>
        </p:txBody>
      </p:sp>
    </p:spTree>
    <p:extLst>
      <p:ext uri="{BB962C8B-B14F-4D97-AF65-F5344CB8AC3E}">
        <p14:creationId xmlns:p14="http://schemas.microsoft.com/office/powerpoint/2010/main" val="31822982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E55535-6FF3-4244-9D4A-71C68AE8BFC6}"/>
              </a:ext>
            </a:extLst>
          </p:cNvPr>
          <p:cNvSpPr/>
          <p:nvPr/>
        </p:nvSpPr>
        <p:spPr>
          <a:xfrm>
            <a:off x="-38723" y="281977"/>
            <a:ext cx="6510544" cy="19814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a:lstStyle/>
          <a:p>
            <a:fld id="{9EC71654-96A5-4280-94F3-931C61A9F92C}" type="slidenum">
              <a:rPr lang="en-US" smtClean="0"/>
              <a:pPr/>
              <a:t>44</a:t>
            </a:fld>
            <a:endParaRPr lang="en-US" dirty="0"/>
          </a:p>
        </p:txBody>
      </p:sp>
      <p:pic>
        <p:nvPicPr>
          <p:cNvPr id="23" name="Picture Placeholder 22">
            <a:extLst>
              <a:ext uri="{FF2B5EF4-FFF2-40B4-BE49-F238E27FC236}">
                <a16:creationId xmlns:a16="http://schemas.microsoft.com/office/drawing/2014/main" id="{72952CEB-E251-4731-BEB4-BEF4B67C9346}"/>
              </a:ext>
            </a:extLst>
          </p:cNvPr>
          <p:cNvPicPr>
            <a:picLocks noGrp="1" noChangeAspect="1"/>
          </p:cNvPicPr>
          <p:nvPr>
            <p:ph type="pic" sz="quarter" idx="13"/>
          </p:nvPr>
        </p:nvPicPr>
        <p:blipFill>
          <a:blip r:embed="rId3"/>
          <a:srcRect l="13627" r="13627"/>
          <a:stretch>
            <a:fillRect/>
          </a:stretch>
        </p:blipFill>
        <p:spPr/>
      </p:pic>
      <p:sp>
        <p:nvSpPr>
          <p:cNvPr id="15" name="TextBox 14">
            <a:extLst>
              <a:ext uri="{FF2B5EF4-FFF2-40B4-BE49-F238E27FC236}">
                <a16:creationId xmlns:a16="http://schemas.microsoft.com/office/drawing/2014/main" id="{12F38239-F788-4F59-88FB-0CD125691532}"/>
              </a:ext>
            </a:extLst>
          </p:cNvPr>
          <p:cNvSpPr txBox="1"/>
          <p:nvPr/>
        </p:nvSpPr>
        <p:spPr>
          <a:xfrm>
            <a:off x="1774816" y="4782918"/>
            <a:ext cx="1196985" cy="369332"/>
          </a:xfrm>
          <a:prstGeom prst="rect">
            <a:avLst/>
          </a:prstGeom>
          <a:solidFill>
            <a:schemeClr val="bg1"/>
          </a:solidFill>
        </p:spPr>
        <p:txBody>
          <a:bodyPr wrap="square" rtlCol="0">
            <a:spAutoFit/>
          </a:bodyPr>
          <a:lstStyle/>
          <a:p>
            <a:endParaRPr lang="en-US" dirty="0"/>
          </a:p>
        </p:txBody>
      </p:sp>
      <p:sp>
        <p:nvSpPr>
          <p:cNvPr id="16" name="Oval 15">
            <a:extLst>
              <a:ext uri="{FF2B5EF4-FFF2-40B4-BE49-F238E27FC236}">
                <a16:creationId xmlns:a16="http://schemas.microsoft.com/office/drawing/2014/main" id="{748A45C9-3561-4193-B514-5898B3C863E8}"/>
              </a:ext>
            </a:extLst>
          </p:cNvPr>
          <p:cNvSpPr/>
          <p:nvPr/>
        </p:nvSpPr>
        <p:spPr>
          <a:xfrm>
            <a:off x="4759912" y="4419601"/>
            <a:ext cx="2209800" cy="23582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718DA53-6C54-4D4E-8C22-34467AF4E44B}"/>
              </a:ext>
            </a:extLst>
          </p:cNvPr>
          <p:cNvSpPr/>
          <p:nvPr/>
        </p:nvSpPr>
        <p:spPr>
          <a:xfrm>
            <a:off x="0" y="6143311"/>
            <a:ext cx="12192000" cy="338554"/>
          </a:xfrm>
          <a:prstGeom prst="rect">
            <a:avLst/>
          </a:prstGeom>
          <a:solidFill>
            <a:srgbClr val="195785"/>
          </a:solidFill>
          <a:ln>
            <a:solidFill>
              <a:srgbClr val="0070C0"/>
            </a:solidFill>
          </a:ln>
        </p:spPr>
        <p:txBody>
          <a:bodyPr wrap="square">
            <a:spAutoFit/>
          </a:bodyPr>
          <a:lstStyle/>
          <a:p>
            <a:pPr algn="just"/>
            <a:r>
              <a:rPr lang="en-US" sz="1600" dirty="0">
                <a:solidFill>
                  <a:schemeClr val="bg1"/>
                </a:solidFill>
                <a:latin typeface="Book Antiqua" panose="02040602050305030304" pitchFamily="18" charset="0"/>
              </a:rPr>
              <a:t>Discrimination based on disability is prohibited under the law. Recovering drug addictions is covered under the Fair Housing Act.</a:t>
            </a:r>
          </a:p>
        </p:txBody>
      </p:sp>
      <p:pic>
        <p:nvPicPr>
          <p:cNvPr id="10" name="Picture 4" descr="Related image">
            <a:extLst>
              <a:ext uri="{FF2B5EF4-FFF2-40B4-BE49-F238E27FC236}">
                <a16:creationId xmlns:a16="http://schemas.microsoft.com/office/drawing/2014/main" id="{EF054C12-46CD-44F7-8D3D-29289F17CCB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723" y="484096"/>
            <a:ext cx="6187605" cy="483362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C4822ABA-1C89-4A64-8DBB-80374907B4FB}"/>
              </a:ext>
            </a:extLst>
          </p:cNvPr>
          <p:cNvSpPr/>
          <p:nvPr/>
        </p:nvSpPr>
        <p:spPr>
          <a:xfrm rot="21261091">
            <a:off x="1236580" y="2481234"/>
            <a:ext cx="4007569" cy="2400657"/>
          </a:xfrm>
          <a:prstGeom prst="rect">
            <a:avLst/>
          </a:prstGeom>
        </p:spPr>
        <p:txBody>
          <a:bodyPr wrap="square">
            <a:spAutoFit/>
          </a:bodyPr>
          <a:lstStyle/>
          <a:p>
            <a:r>
              <a:rPr lang="en-US" dirty="0">
                <a:solidFill>
                  <a:srgbClr val="FF0000"/>
                </a:solidFill>
                <a:latin typeface="Book Antiqua" panose="02040602050305030304" pitchFamily="18" charset="0"/>
              </a:rPr>
              <a:t>Sarasota County, Florida agreed to pay </a:t>
            </a:r>
            <a:r>
              <a:rPr lang="en-US" sz="2400" b="1" dirty="0">
                <a:solidFill>
                  <a:srgbClr val="FF0000"/>
                </a:solidFill>
                <a:latin typeface="Book Antiqua" panose="02040602050305030304" pitchFamily="18" charset="0"/>
              </a:rPr>
              <a:t>$760,000 </a:t>
            </a:r>
            <a:r>
              <a:rPr lang="en-US" dirty="0">
                <a:solidFill>
                  <a:srgbClr val="FF0000"/>
                </a:solidFill>
                <a:latin typeface="Book Antiqua" panose="02040602050305030304" pitchFamily="18" charset="0"/>
              </a:rPr>
              <a:t>to settle two lawsuits alleging the county discriminated against persons with disabilities when it refused to allow </a:t>
            </a:r>
            <a:r>
              <a:rPr lang="en-US" b="1" dirty="0">
                <a:latin typeface="Book Antiqua" panose="02040602050305030304" pitchFamily="18" charset="0"/>
              </a:rPr>
              <a:t>group homes </a:t>
            </a:r>
            <a:r>
              <a:rPr lang="en-US" dirty="0">
                <a:solidFill>
                  <a:srgbClr val="FF0000"/>
                </a:solidFill>
                <a:latin typeface="Book Antiqua" panose="02040602050305030304" pitchFamily="18" charset="0"/>
              </a:rPr>
              <a:t>for persons in recovery from alcohol and substance abuse to operate.</a:t>
            </a:r>
          </a:p>
        </p:txBody>
      </p:sp>
      <p:sp>
        <p:nvSpPr>
          <p:cNvPr id="12" name="TextBox 11">
            <a:extLst>
              <a:ext uri="{FF2B5EF4-FFF2-40B4-BE49-F238E27FC236}">
                <a16:creationId xmlns:a16="http://schemas.microsoft.com/office/drawing/2014/main" id="{8AC8128D-0E20-4BF2-A6AF-30058E07851F}"/>
              </a:ext>
            </a:extLst>
          </p:cNvPr>
          <p:cNvSpPr txBox="1"/>
          <p:nvPr/>
        </p:nvSpPr>
        <p:spPr>
          <a:xfrm rot="21294225">
            <a:off x="1288670" y="2073587"/>
            <a:ext cx="3640044" cy="400110"/>
          </a:xfrm>
          <a:prstGeom prst="rect">
            <a:avLst/>
          </a:prstGeom>
          <a:solidFill>
            <a:srgbClr val="195785"/>
          </a:solid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Florida</a:t>
            </a:r>
          </a:p>
        </p:txBody>
      </p:sp>
    </p:spTree>
    <p:extLst>
      <p:ext uri="{BB962C8B-B14F-4D97-AF65-F5344CB8AC3E}">
        <p14:creationId xmlns:p14="http://schemas.microsoft.com/office/powerpoint/2010/main" val="4335613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932688" y="2660904"/>
            <a:ext cx="4327518" cy="3200876"/>
          </a:xfrm>
          <a:prstGeom prst="rect">
            <a:avLst/>
          </a:prstGeom>
          <a:solidFill>
            <a:schemeClr val="bg1">
              <a:lumMod val="95000"/>
            </a:schemeClr>
          </a:solidFill>
          <a:effectLst>
            <a:innerShdw blurRad="63500" dist="50800" dir="16200000">
              <a:prstClr val="black">
                <a:alpha val="50000"/>
              </a:prstClr>
            </a:innerShdw>
          </a:effectLst>
        </p:spPr>
        <p:txBody>
          <a:bodyPr wrap="square" rtlCol="0">
            <a:spAutoFit/>
          </a:bodyPr>
          <a:lstStyle/>
          <a:p>
            <a:pPr algn="ctr"/>
            <a:r>
              <a:rPr lang="en-US" sz="3200" dirty="0"/>
              <a:t>EXPRESS NEWS</a:t>
            </a:r>
          </a:p>
          <a:p>
            <a:endParaRPr lang="en-US" dirty="0"/>
          </a:p>
          <a:p>
            <a:pPr algn="just"/>
            <a:endParaRPr lang="en-US" sz="800" dirty="0">
              <a:solidFill>
                <a:srgbClr val="000000"/>
              </a:solidFill>
            </a:endParaRPr>
          </a:p>
          <a:p>
            <a:pPr algn="just"/>
            <a:r>
              <a:rPr lang="en-US" sz="2400" dirty="0">
                <a:solidFill>
                  <a:srgbClr val="000000"/>
                </a:solidFill>
                <a:latin typeface="Garamond" panose="02020404030301010803" pitchFamily="18" charset="0"/>
              </a:rPr>
              <a:t>Dalton Township, </a:t>
            </a:r>
            <a:r>
              <a:rPr lang="en-US" sz="2400" b="1" dirty="0">
                <a:solidFill>
                  <a:srgbClr val="000000"/>
                </a:solidFill>
                <a:latin typeface="Garamond" panose="02020404030301010803" pitchFamily="18" charset="0"/>
              </a:rPr>
              <a:t>Michigan </a:t>
            </a:r>
            <a:r>
              <a:rPr lang="en-US" sz="2400" dirty="0">
                <a:solidFill>
                  <a:srgbClr val="000000"/>
                </a:solidFill>
                <a:latin typeface="Garamond" panose="02020404030301010803" pitchFamily="18" charset="0"/>
              </a:rPr>
              <a:t>agreed to pay </a:t>
            </a:r>
            <a:r>
              <a:rPr lang="en-US" sz="2400" b="1" dirty="0">
                <a:solidFill>
                  <a:srgbClr val="000000"/>
                </a:solidFill>
                <a:latin typeface="Garamond" panose="02020404030301010803" pitchFamily="18" charset="0"/>
              </a:rPr>
              <a:t>$62,500 </a:t>
            </a:r>
            <a:r>
              <a:rPr lang="en-US" sz="2400" dirty="0">
                <a:solidFill>
                  <a:srgbClr val="000000"/>
                </a:solidFill>
                <a:latin typeface="Garamond" panose="02020404030301010803" pitchFamily="18" charset="0"/>
              </a:rPr>
              <a:t>to settle a lawsuit alleging that the township discriminated against a </a:t>
            </a:r>
            <a:r>
              <a:rPr lang="en-US" sz="2400" b="1" dirty="0">
                <a:solidFill>
                  <a:srgbClr val="000000"/>
                </a:solidFill>
                <a:latin typeface="Garamond" panose="02020404030301010803" pitchFamily="18" charset="0"/>
              </a:rPr>
              <a:t>group home </a:t>
            </a:r>
            <a:r>
              <a:rPr lang="en-US" sz="2400" dirty="0">
                <a:solidFill>
                  <a:srgbClr val="000000"/>
                </a:solidFill>
                <a:latin typeface="Garamond" panose="02020404030301010803" pitchFamily="18" charset="0"/>
              </a:rPr>
              <a:t>for persons recovering from drug and alcohol addiction.</a:t>
            </a:r>
          </a:p>
        </p:txBody>
      </p:sp>
      <p:sp>
        <p:nvSpPr>
          <p:cNvPr id="15" name="TextBox 14"/>
          <p:cNvSpPr txBox="1"/>
          <p:nvPr/>
        </p:nvSpPr>
        <p:spPr>
          <a:xfrm>
            <a:off x="1409508" y="3244334"/>
            <a:ext cx="3335441" cy="369332"/>
          </a:xfrm>
          <a:prstGeom prst="rect">
            <a:avLst/>
          </a:prstGeom>
          <a:solidFill>
            <a:srgbClr val="C0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February 2011</a:t>
            </a:r>
          </a:p>
        </p:txBody>
      </p:sp>
      <p:sp>
        <p:nvSpPr>
          <p:cNvPr id="10" name="TextBox 9">
            <a:extLst>
              <a:ext uri="{FF2B5EF4-FFF2-40B4-BE49-F238E27FC236}">
                <a16:creationId xmlns:a16="http://schemas.microsoft.com/office/drawing/2014/main" id="{2A0EEC8B-5124-4288-A3B1-0BEB713424E2}"/>
              </a:ext>
            </a:extLst>
          </p:cNvPr>
          <p:cNvSpPr txBox="1"/>
          <p:nvPr/>
        </p:nvSpPr>
        <p:spPr>
          <a:xfrm>
            <a:off x="15240" y="444838"/>
            <a:ext cx="12161520" cy="1371600"/>
          </a:xfrm>
          <a:prstGeom prst="rect">
            <a:avLst/>
          </a:prstGeom>
          <a:solidFill>
            <a:srgbClr val="195785"/>
          </a:solidFill>
        </p:spPr>
        <p:txBody>
          <a:bodyPr wrap="square" rtlCol="0">
            <a:spAutoFit/>
          </a:bodyPr>
          <a:lstStyle/>
          <a:p>
            <a:endParaRPr lang="en-US" dirty="0"/>
          </a:p>
        </p:txBody>
      </p:sp>
      <p:sp>
        <p:nvSpPr>
          <p:cNvPr id="8" name="Title 1">
            <a:extLst>
              <a:ext uri="{FF2B5EF4-FFF2-40B4-BE49-F238E27FC236}">
                <a16:creationId xmlns:a16="http://schemas.microsoft.com/office/drawing/2014/main" id="{EA6B94EF-B900-498D-94D7-BCF533BD2975}"/>
              </a:ext>
            </a:extLst>
          </p:cNvPr>
          <p:cNvSpPr>
            <a:spLocks noGrp="1"/>
          </p:cNvSpPr>
          <p:nvPr>
            <p:ph type="title"/>
          </p:nvPr>
        </p:nvSpPr>
        <p:spPr>
          <a:xfrm>
            <a:off x="30481" y="515453"/>
            <a:ext cx="12161519" cy="1143000"/>
          </a:xfrm>
        </p:spPr>
        <p:txBody>
          <a:bodyPr>
            <a:normAutofit/>
          </a:bodyPr>
          <a:lstStyle/>
          <a:p>
            <a:pPr algn="ctr"/>
            <a:r>
              <a:rPr lang="en-US" dirty="0">
                <a:solidFill>
                  <a:schemeClr val="bg1"/>
                </a:solidFill>
                <a:latin typeface="Book Antiqua" panose="02040602050305030304" pitchFamily="18" charset="0"/>
                <a:cs typeface="Arial" panose="020B0604020202020204" pitchFamily="34" charset="0"/>
              </a:rPr>
              <a:t>Discrimination is Costly</a:t>
            </a:r>
            <a:endParaRPr lang="en-US" altLang="en-US" b="1" dirty="0"/>
          </a:p>
        </p:txBody>
      </p:sp>
      <p:pic>
        <p:nvPicPr>
          <p:cNvPr id="13" name="Picture 6" descr="Image result for newspaper images">
            <a:extLst>
              <a:ext uri="{FF2B5EF4-FFF2-40B4-BE49-F238E27FC236}">
                <a16:creationId xmlns:a16="http://schemas.microsoft.com/office/drawing/2014/main" id="{87D3B700-A275-4F44-86A5-CCB6F4B55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1697" y="2559966"/>
            <a:ext cx="6805501" cy="340275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13585144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3027E746-4B93-4F07-B848-2C3111AFB656}"/>
              </a:ext>
            </a:extLst>
          </p:cNvPr>
          <p:cNvPicPr>
            <a:picLocks noGrp="1" noChangeAspect="1"/>
          </p:cNvPicPr>
          <p:nvPr>
            <p:ph type="pic" idx="1"/>
          </p:nvPr>
        </p:nvPicPr>
        <p:blipFill>
          <a:blip r:embed="rId3"/>
          <a:srcRect l="28570" r="28570"/>
          <a:stretch>
            <a:fillRect/>
          </a:stretch>
        </p:blipFill>
        <p:spPr/>
      </p:pic>
      <p:pic>
        <p:nvPicPr>
          <p:cNvPr id="7" name="Picture 6">
            <a:extLst>
              <a:ext uri="{FF2B5EF4-FFF2-40B4-BE49-F238E27FC236}">
                <a16:creationId xmlns:a16="http://schemas.microsoft.com/office/drawing/2014/main" id="{BF50FE9A-E7E5-4340-AC2E-6D94097B6481}"/>
              </a:ext>
            </a:extLst>
          </p:cNvPr>
          <p:cNvPicPr>
            <a:picLocks noChangeAspect="1"/>
          </p:cNvPicPr>
          <p:nvPr/>
        </p:nvPicPr>
        <p:blipFill rotWithShape="1">
          <a:blip r:embed="rId4"/>
          <a:srcRect l="4057" t="3169" r="6569" b="3960"/>
          <a:stretch/>
        </p:blipFill>
        <p:spPr>
          <a:xfrm>
            <a:off x="5620623" y="671117"/>
            <a:ext cx="6231065" cy="3498209"/>
          </a:xfrm>
          <a:prstGeom prst="rect">
            <a:avLst/>
          </a:prstGeom>
        </p:spPr>
      </p:pic>
      <p:sp>
        <p:nvSpPr>
          <p:cNvPr id="8" name="TextBox 7">
            <a:extLst>
              <a:ext uri="{FF2B5EF4-FFF2-40B4-BE49-F238E27FC236}">
                <a16:creationId xmlns:a16="http://schemas.microsoft.com/office/drawing/2014/main" id="{B4A4FA18-2832-45FD-A9D1-7EC0156930DC}"/>
              </a:ext>
            </a:extLst>
          </p:cNvPr>
          <p:cNvSpPr txBox="1"/>
          <p:nvPr/>
        </p:nvSpPr>
        <p:spPr>
          <a:xfrm>
            <a:off x="5805181" y="2385126"/>
            <a:ext cx="5915216" cy="3447098"/>
          </a:xfrm>
          <a:prstGeom prst="rect">
            <a:avLst/>
          </a:prstGeom>
          <a:solidFill>
            <a:srgbClr val="195785"/>
          </a:solidFill>
        </p:spPr>
        <p:txBody>
          <a:bodyPr wrap="square" rtlCol="0">
            <a:spAutoFit/>
          </a:bodyPr>
          <a:lstStyle/>
          <a:p>
            <a:endParaRPr lang="en-US" sz="800" dirty="0">
              <a:solidFill>
                <a:schemeClr val="bg1"/>
              </a:solidFill>
              <a:latin typeface="Arial" panose="020B0604020202020204" pitchFamily="34" charset="0"/>
              <a:cs typeface="Arial" panose="020B0604020202020204" pitchFamily="34" charset="0"/>
            </a:endParaRPr>
          </a:p>
          <a:p>
            <a:pPr algn="just"/>
            <a:r>
              <a:rPr lang="en-US" sz="1400" dirty="0">
                <a:solidFill>
                  <a:schemeClr val="bg1"/>
                </a:solidFill>
                <a:latin typeface="Arial" panose="020B0604020202020204" pitchFamily="34" charset="0"/>
                <a:cs typeface="Arial" panose="020B0604020202020204" pitchFamily="34" charset="0"/>
              </a:rPr>
              <a:t>Relman Colfax Law Firm filed a lawsuit in federal court against the City of New Orleans, Louisiana on behalf of Stanton Square, LLC, a housing developer.   The lawsuit alleges that the Defendants delayed, prevented, and otherwise interfered with Plaintiff’s attempts to construct a multi-family affordable housing apartment complex in the City of New Orleans. The apartment complex would help alleviate the need for affordable housing, particularly among African Americans, Hispanics, and families with children. Despite the property at issue being zoned for this purpose, the City Council placed an immediate moratorium on the issuance of permits for multi-family housing. The complaint challenges the moratorium. The complaint also alleges that the City Council’s action was influenced by a discriminatory campaign from the English Turn Property Owners’ Association and other groups, and that the campaign included coded discriminatory language and negative stereotypes about minorities and lower-income families with children.</a:t>
            </a:r>
          </a:p>
        </p:txBody>
      </p:sp>
      <p:sp>
        <p:nvSpPr>
          <p:cNvPr id="9" name="TextBox 8">
            <a:extLst>
              <a:ext uri="{FF2B5EF4-FFF2-40B4-BE49-F238E27FC236}">
                <a16:creationId xmlns:a16="http://schemas.microsoft.com/office/drawing/2014/main" id="{CCA1FE29-2AAD-4B8D-85A0-3D77D40ACE3F}"/>
              </a:ext>
            </a:extLst>
          </p:cNvPr>
          <p:cNvSpPr txBox="1"/>
          <p:nvPr/>
        </p:nvSpPr>
        <p:spPr>
          <a:xfrm>
            <a:off x="5779037" y="2038183"/>
            <a:ext cx="5941360" cy="338554"/>
          </a:xfrm>
          <a:prstGeom prst="rect">
            <a:avLst/>
          </a:prstGeom>
          <a:solidFill>
            <a:srgbClr val="FF0000"/>
          </a:solidFill>
        </p:spPr>
        <p:txBody>
          <a:bodyPr wrap="square" rtlCol="0">
            <a:spAutoFit/>
          </a:bodyPr>
          <a:lstStyle/>
          <a:p>
            <a:r>
              <a:rPr lang="en-US" sz="1600" b="1" dirty="0">
                <a:latin typeface="Arial" panose="020B0604020202020204" pitchFamily="34" charset="0"/>
                <a:cs typeface="Arial" panose="020B0604020202020204" pitchFamily="34" charset="0"/>
              </a:rPr>
              <a:t>City of New Orleans, Louisiana                          October 2023</a:t>
            </a:r>
          </a:p>
        </p:txBody>
      </p:sp>
      <p:sp>
        <p:nvSpPr>
          <p:cNvPr id="15" name="TextBox 14">
            <a:extLst>
              <a:ext uri="{FF2B5EF4-FFF2-40B4-BE49-F238E27FC236}">
                <a16:creationId xmlns:a16="http://schemas.microsoft.com/office/drawing/2014/main" id="{BEE6A38A-1E16-4F27-8F34-88867C2B0FA6}"/>
              </a:ext>
            </a:extLst>
          </p:cNvPr>
          <p:cNvSpPr txBox="1"/>
          <p:nvPr/>
        </p:nvSpPr>
        <p:spPr>
          <a:xfrm>
            <a:off x="1872" y="290616"/>
            <a:ext cx="12190127" cy="273844"/>
          </a:xfrm>
          <a:prstGeom prst="rect">
            <a:avLst/>
          </a:prstGeom>
          <a:solidFill>
            <a:srgbClr val="FF0000"/>
          </a:solidFill>
        </p:spPr>
        <p:txBody>
          <a:bodyPr wrap="square" rtlCol="0">
            <a:spAutoFit/>
          </a:bodyPr>
          <a:lstStyle/>
          <a:p>
            <a:endParaRPr lang="en-US" dirty="0"/>
          </a:p>
        </p:txBody>
      </p:sp>
      <p:sp>
        <p:nvSpPr>
          <p:cNvPr id="6" name="Rectangle 5">
            <a:extLst>
              <a:ext uri="{FF2B5EF4-FFF2-40B4-BE49-F238E27FC236}">
                <a16:creationId xmlns:a16="http://schemas.microsoft.com/office/drawing/2014/main" id="{A4AE4BA3-AED0-4030-9E8C-456ADB16C1ED}"/>
              </a:ext>
            </a:extLst>
          </p:cNvPr>
          <p:cNvSpPr/>
          <p:nvPr/>
        </p:nvSpPr>
        <p:spPr>
          <a:xfrm>
            <a:off x="1335724" y="1162770"/>
            <a:ext cx="2282997" cy="523220"/>
          </a:xfrm>
          <a:prstGeom prst="rect">
            <a:avLst/>
          </a:prstGeom>
        </p:spPr>
        <p:txBody>
          <a:bodyPr wrap="none">
            <a:spAutoFit/>
          </a:bodyPr>
          <a:lstStyle/>
          <a:p>
            <a:r>
              <a:rPr lang="en-US" sz="2800" dirty="0">
                <a:solidFill>
                  <a:schemeClr val="tx2">
                    <a:lumMod val="75000"/>
                    <a:lumOff val="25000"/>
                  </a:schemeClr>
                </a:solidFill>
                <a:latin typeface="Book Antiqua" panose="02040602050305030304" pitchFamily="18" charset="0"/>
              </a:rPr>
              <a:t>New Orleans</a:t>
            </a:r>
          </a:p>
        </p:txBody>
      </p:sp>
      <p:sp>
        <p:nvSpPr>
          <p:cNvPr id="2" name="TextBox 1">
            <a:extLst>
              <a:ext uri="{FF2B5EF4-FFF2-40B4-BE49-F238E27FC236}">
                <a16:creationId xmlns:a16="http://schemas.microsoft.com/office/drawing/2014/main" id="{5712D779-21EB-43A3-F97A-2BEBC57E92DE}"/>
              </a:ext>
            </a:extLst>
          </p:cNvPr>
          <p:cNvSpPr txBox="1"/>
          <p:nvPr/>
        </p:nvSpPr>
        <p:spPr>
          <a:xfrm rot="20778086">
            <a:off x="300575" y="3553602"/>
            <a:ext cx="3985644" cy="969347"/>
          </a:xfrm>
          <a:prstGeom prst="flowChartPunchedTape">
            <a:avLst/>
          </a:prstGeom>
          <a:solidFill>
            <a:srgbClr val="1B5C8D"/>
          </a:solidFill>
        </p:spPr>
        <p:txBody>
          <a:bodyPr wrap="square">
            <a:spAutoFit/>
          </a:bodyPr>
          <a:lstStyle/>
          <a:p>
            <a:r>
              <a:rPr lang="en-US" sz="3200" dirty="0">
                <a:solidFill>
                  <a:srgbClr val="FFFF00"/>
                </a:solidFill>
                <a:latin typeface="Book Antiqua" panose="02040602050305030304" pitchFamily="18" charset="0"/>
              </a:rPr>
              <a:t>Affordable Housing </a:t>
            </a:r>
          </a:p>
        </p:txBody>
      </p:sp>
    </p:spTree>
    <p:extLst>
      <p:ext uri="{BB962C8B-B14F-4D97-AF65-F5344CB8AC3E}">
        <p14:creationId xmlns:p14="http://schemas.microsoft.com/office/powerpoint/2010/main" val="274940015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EC6709-1E37-4F0B-BEA6-961B78BE38FF}"/>
              </a:ext>
            </a:extLst>
          </p:cNvPr>
          <p:cNvSpPr>
            <a:spLocks noGrp="1"/>
          </p:cNvSpPr>
          <p:nvPr>
            <p:ph type="sldNum" sz="quarter" idx="4"/>
          </p:nvPr>
        </p:nvSpPr>
        <p:spPr/>
        <p:txBody>
          <a:bodyPr/>
          <a:lstStyle/>
          <a:p>
            <a:fld id="{4FAB73BC-B049-4115-A692-8D63A059BFB8}" type="slidenum">
              <a:rPr lang="en-US" noProof="0" smtClean="0"/>
              <a:pPr/>
              <a:t>47</a:t>
            </a:fld>
            <a:endParaRPr lang="en-US" noProof="0" dirty="0"/>
          </a:p>
        </p:txBody>
      </p:sp>
      <p:sp>
        <p:nvSpPr>
          <p:cNvPr id="4" name="Rectangle 3">
            <a:extLst>
              <a:ext uri="{FF2B5EF4-FFF2-40B4-BE49-F238E27FC236}">
                <a16:creationId xmlns:a16="http://schemas.microsoft.com/office/drawing/2014/main" id="{B0E45464-889C-42CC-948C-1EB6796EE522}"/>
              </a:ext>
            </a:extLst>
          </p:cNvPr>
          <p:cNvSpPr/>
          <p:nvPr/>
        </p:nvSpPr>
        <p:spPr>
          <a:xfrm>
            <a:off x="496427" y="705748"/>
            <a:ext cx="1656223" cy="307777"/>
          </a:xfrm>
          <a:prstGeom prst="rect">
            <a:avLst/>
          </a:prstGeom>
        </p:spPr>
        <p:txBody>
          <a:bodyPr wrap="none">
            <a:spAutoFit/>
          </a:bodyPr>
          <a:lstStyle/>
          <a:p>
            <a:r>
              <a:rPr lang="en-US" sz="1400" dirty="0">
                <a:latin typeface="Arial" panose="020B0604020202020204" pitchFamily="34" charset="0"/>
                <a:cs typeface="Arial" panose="020B0604020202020204" pitchFamily="34" charset="0"/>
              </a:rPr>
              <a:t>December 8, 2023</a:t>
            </a:r>
          </a:p>
        </p:txBody>
      </p:sp>
      <p:sp>
        <p:nvSpPr>
          <p:cNvPr id="5" name="Rectangle 4">
            <a:extLst>
              <a:ext uri="{FF2B5EF4-FFF2-40B4-BE49-F238E27FC236}">
                <a16:creationId xmlns:a16="http://schemas.microsoft.com/office/drawing/2014/main" id="{91C3F474-4528-49E4-BA2B-3CE22348FE6C}"/>
              </a:ext>
            </a:extLst>
          </p:cNvPr>
          <p:cNvSpPr/>
          <p:nvPr/>
        </p:nvSpPr>
        <p:spPr>
          <a:xfrm>
            <a:off x="496427" y="1058290"/>
            <a:ext cx="11261377" cy="255454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A federal court in Illinois entered a permanent injunction against the City of Springfield, Illinois, prohibiting it from enforcing a local spacing ordinance that bans people with disabilities from living in homes within 600 feet of one another if the home has five or fewer residents. Even though the home was operating in compliance with state requirements, the city attempted to shut it down in 2016 by relying on a local spacing ordinance. The Justice Department filed suit against the City of Springfield in 2017.</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Assistant Attorney General in the Justice Department’s Civil Rights Division said “Restrictive zoning laws and policies that prevent people with disabilities from integrating into society at large have no place in our marketplace today. The court’s decision makes clear that there are real consequences to cities and other municipalities when they unlawfully and immorally exclude people with disabilities from residential neighborhoods.” </a:t>
            </a:r>
          </a:p>
        </p:txBody>
      </p:sp>
      <p:sp>
        <p:nvSpPr>
          <p:cNvPr id="6" name="Rectangle 5">
            <a:extLst>
              <a:ext uri="{FF2B5EF4-FFF2-40B4-BE49-F238E27FC236}">
                <a16:creationId xmlns:a16="http://schemas.microsoft.com/office/drawing/2014/main" id="{D81A14CE-1A29-4690-81D3-8088E9175B95}"/>
              </a:ext>
            </a:extLst>
          </p:cNvPr>
          <p:cNvSpPr/>
          <p:nvPr/>
        </p:nvSpPr>
        <p:spPr>
          <a:xfrm>
            <a:off x="0" y="5179"/>
            <a:ext cx="12191999" cy="533400"/>
          </a:xfrm>
          <a:prstGeom prst="rect">
            <a:avLst/>
          </a:prstGeom>
          <a:solidFill>
            <a:schemeClr val="accent1"/>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13D1693-FD50-4F7F-8B1E-71BE0623CBB6}"/>
              </a:ext>
            </a:extLst>
          </p:cNvPr>
          <p:cNvSpPr txBox="1"/>
          <p:nvPr/>
        </p:nvSpPr>
        <p:spPr>
          <a:xfrm>
            <a:off x="7150617" y="4276536"/>
            <a:ext cx="4607187" cy="2314544"/>
          </a:xfrm>
          <a:prstGeom prst="rect">
            <a:avLst/>
          </a:prstGeom>
          <a:solidFill>
            <a:schemeClr val="accent1"/>
          </a:solidFill>
        </p:spPr>
        <p:txBody>
          <a:bodyPr wrap="square">
            <a:spAutoFit/>
          </a:bodyPr>
          <a:lstStyle/>
          <a:p>
            <a:pPr marL="285750" indent="-285750">
              <a:lnSpc>
                <a:spcPct val="150000"/>
              </a:lnSpc>
              <a:buFont typeface="Wingdings" panose="05000000000000000000" pitchFamily="2" charset="2"/>
              <a:buChar char="§"/>
            </a:pPr>
            <a:r>
              <a:rPr lang="en-US" sz="1400" dirty="0">
                <a:solidFill>
                  <a:schemeClr val="bg1"/>
                </a:solidFill>
                <a:latin typeface="Arial" panose="020B0604020202020204" pitchFamily="34" charset="0"/>
                <a:cs typeface="Arial" panose="020B0604020202020204" pitchFamily="34" charset="0"/>
              </a:rPr>
              <a:t>$162,000 in compensatory damages to the residents </a:t>
            </a:r>
          </a:p>
          <a:p>
            <a:pPr marL="285750" indent="-285750">
              <a:lnSpc>
                <a:spcPct val="150000"/>
              </a:lnSpc>
              <a:buFont typeface="Wingdings" panose="05000000000000000000" pitchFamily="2" charset="2"/>
              <a:buChar char="§"/>
            </a:pPr>
            <a:r>
              <a:rPr lang="en-US" sz="1400" dirty="0">
                <a:solidFill>
                  <a:schemeClr val="bg1"/>
                </a:solidFill>
                <a:latin typeface="Arial" panose="020B0604020202020204" pitchFamily="34" charset="0"/>
                <a:cs typeface="Arial" panose="020B0604020202020204" pitchFamily="34" charset="0"/>
              </a:rPr>
              <a:t>$131,000 in compensatory damages to Individual Advocacy Group (the state-licensed agency that provides services to the home’s residents)</a:t>
            </a:r>
          </a:p>
          <a:p>
            <a:pPr marL="285750" indent="-285750">
              <a:lnSpc>
                <a:spcPct val="150000"/>
              </a:lnSpc>
              <a:buFont typeface="Wingdings" panose="05000000000000000000" pitchFamily="2" charset="2"/>
              <a:buChar char="§"/>
            </a:pPr>
            <a:r>
              <a:rPr lang="en-US" sz="1400" dirty="0">
                <a:solidFill>
                  <a:schemeClr val="bg1"/>
                </a:solidFill>
                <a:latin typeface="Arial" panose="020B0604020202020204" pitchFamily="34" charset="0"/>
                <a:cs typeface="Arial" panose="020B0604020202020204" pitchFamily="34" charset="0"/>
              </a:rPr>
              <a:t>$61,982.50 in civil penalties </a:t>
            </a:r>
          </a:p>
          <a:p>
            <a:pPr marL="285750" indent="-285750">
              <a:lnSpc>
                <a:spcPct val="150000"/>
              </a:lnSpc>
              <a:buFont typeface="Wingdings" panose="05000000000000000000" pitchFamily="2" charset="2"/>
              <a:buChar char="§"/>
            </a:pPr>
            <a:r>
              <a:rPr lang="en-US" sz="1400" dirty="0">
                <a:solidFill>
                  <a:schemeClr val="bg1"/>
                </a:solidFill>
                <a:latin typeface="Arial" panose="020B0604020202020204" pitchFamily="34" charset="0"/>
                <a:cs typeface="Arial" panose="020B0604020202020204" pitchFamily="34" charset="0"/>
              </a:rPr>
              <a:t>$53,654.50 awarded in prejudgment interest to IAG</a:t>
            </a:r>
          </a:p>
          <a:p>
            <a:pPr marL="285750" indent="-285750">
              <a:lnSpc>
                <a:spcPct val="150000"/>
              </a:lnSpc>
              <a:buFont typeface="Wingdings" panose="05000000000000000000" pitchFamily="2" charset="2"/>
              <a:buChar char="§"/>
            </a:pPr>
            <a:r>
              <a:rPr lang="en-US" sz="1400" dirty="0">
                <a:solidFill>
                  <a:schemeClr val="bg1"/>
                </a:solidFill>
                <a:latin typeface="Arial" panose="020B0604020202020204" pitchFamily="34" charset="0"/>
                <a:cs typeface="Arial" panose="020B0604020202020204" pitchFamily="34" charset="0"/>
              </a:rPr>
              <a:t>City ordered to undergo fair housing training</a:t>
            </a:r>
          </a:p>
        </p:txBody>
      </p:sp>
      <p:sp>
        <p:nvSpPr>
          <p:cNvPr id="10" name="TextBox 9">
            <a:extLst>
              <a:ext uri="{FF2B5EF4-FFF2-40B4-BE49-F238E27FC236}">
                <a16:creationId xmlns:a16="http://schemas.microsoft.com/office/drawing/2014/main" id="{C9E9B923-AEA1-6C65-47A2-263F9E60179E}"/>
              </a:ext>
            </a:extLst>
          </p:cNvPr>
          <p:cNvSpPr txBox="1"/>
          <p:nvPr/>
        </p:nvSpPr>
        <p:spPr>
          <a:xfrm>
            <a:off x="0" y="96031"/>
            <a:ext cx="12086288" cy="369332"/>
          </a:xfrm>
          <a:prstGeom prst="rect">
            <a:avLst/>
          </a:prstGeom>
          <a:noFill/>
        </p:spPr>
        <p:txBody>
          <a:bodyPr wrap="square">
            <a:spAutoFit/>
          </a:bodyPr>
          <a:lstStyle/>
          <a:p>
            <a:pPr algn="ctr"/>
            <a:r>
              <a:rPr lang="en-US" sz="1800" b="1" dirty="0">
                <a:solidFill>
                  <a:schemeClr val="bg1"/>
                </a:solidFill>
                <a:latin typeface="Andalus"/>
                <a:cs typeface="Arial" panose="020B0604020202020204" pitchFamily="34" charset="0"/>
              </a:rPr>
              <a:t>City of Springfield, Illinois Violated the FHA by Enforcing Discriminatory Spacing Ordinance</a:t>
            </a:r>
            <a:endParaRPr lang="en-US" dirty="0">
              <a:solidFill>
                <a:schemeClr val="bg1"/>
              </a:solidFill>
            </a:endParaRPr>
          </a:p>
        </p:txBody>
      </p:sp>
      <p:sp>
        <p:nvSpPr>
          <p:cNvPr id="13" name="Rectangle 12">
            <a:extLst>
              <a:ext uri="{FF2B5EF4-FFF2-40B4-BE49-F238E27FC236}">
                <a16:creationId xmlns:a16="http://schemas.microsoft.com/office/drawing/2014/main" id="{B302349C-5AA2-24B2-9721-56B2A8BAEE74}"/>
              </a:ext>
            </a:extLst>
          </p:cNvPr>
          <p:cNvSpPr/>
          <p:nvPr/>
        </p:nvSpPr>
        <p:spPr>
          <a:xfrm>
            <a:off x="7150617" y="3735239"/>
            <a:ext cx="4544956" cy="532775"/>
          </a:xfrm>
          <a:prstGeom prst="rect">
            <a:avLst/>
          </a:prstGeom>
          <a:solidFill>
            <a:srgbClr val="FFC000"/>
          </a:solidFill>
          <a:scene3d>
            <a:camera prst="perspectiveRelaxedModerately"/>
            <a:lightRig rig="flat" dir="t">
              <a:rot lat="0" lon="0" rev="3600000"/>
            </a:lightRig>
          </a:scene3d>
          <a:sp3d contourW="12700" prstMaterial="flat">
            <a:bevelT w="38100" h="44450" prst="angle"/>
            <a:contourClr>
              <a:schemeClr val="accent6">
                <a:shade val="35000"/>
                <a:satMod val="160000"/>
              </a:schemeClr>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ctr">
              <a:lnSpc>
                <a:spcPct val="107000"/>
              </a:lnSpc>
              <a:spcAft>
                <a:spcPts val="800"/>
              </a:spcAft>
            </a:pPr>
            <a:r>
              <a:rPr lang="en-US" sz="2800" b="1" u="dbl" dirty="0">
                <a:solidFill>
                  <a:srgbClr val="FF0000"/>
                </a:solidFill>
                <a:latin typeface="Arial Black" panose="020B0A04020102020204" pitchFamily="34" charset="0"/>
                <a:ea typeface="Calibri" panose="020F0502020204030204" pitchFamily="34" charset="0"/>
                <a:cs typeface="Times New Roman" panose="02020603050405020304" pitchFamily="18" charset="0"/>
              </a:rPr>
              <a:t>$408,637</a:t>
            </a:r>
            <a:endParaRPr lang="en-US" sz="2800" b="1" dirty="0">
              <a:solidFill>
                <a:srgbClr val="FF0000"/>
              </a:solidFill>
              <a:latin typeface="Arial Black" panose="020B0A04020102020204" pitchFamily="34"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1D63BF34-79CB-E77C-208A-A7405581F79E}"/>
              </a:ext>
            </a:extLst>
          </p:cNvPr>
          <p:cNvPicPr>
            <a:picLocks noChangeAspect="1"/>
          </p:cNvPicPr>
          <p:nvPr/>
        </p:nvPicPr>
        <p:blipFill>
          <a:blip r:embed="rId2"/>
          <a:stretch>
            <a:fillRect/>
          </a:stretch>
        </p:blipFill>
        <p:spPr>
          <a:xfrm>
            <a:off x="496427" y="3657600"/>
            <a:ext cx="4950135" cy="3200400"/>
          </a:xfrm>
          <a:prstGeom prst="rect">
            <a:avLst/>
          </a:prstGeom>
        </p:spPr>
      </p:pic>
    </p:spTree>
    <p:extLst>
      <p:ext uri="{BB962C8B-B14F-4D97-AF65-F5344CB8AC3E}">
        <p14:creationId xmlns:p14="http://schemas.microsoft.com/office/powerpoint/2010/main" val="40107180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44617" y="939566"/>
            <a:ext cx="11293489" cy="536755"/>
          </a:xfrm>
        </p:spPr>
        <p:txBody>
          <a:bodyPr>
            <a:noAutofit/>
          </a:bodyPr>
          <a:lstStyle/>
          <a:p>
            <a:pPr algn="ctr">
              <a:defRPr/>
            </a:pPr>
            <a:r>
              <a:rPr lang="en-US" dirty="0">
                <a:solidFill>
                  <a:schemeClr val="bg1"/>
                </a:solidFill>
                <a:latin typeface="Book Antiqua" panose="02040602050305030304" pitchFamily="18" charset="0"/>
                <a:cs typeface="Arial" panose="020B0604020202020204" pitchFamily="34" charset="0"/>
              </a:rPr>
              <a:t>Discrimination is Costly</a:t>
            </a:r>
          </a:p>
        </p:txBody>
      </p:sp>
      <p:sp>
        <p:nvSpPr>
          <p:cNvPr id="3" name="Content Placeholder 2"/>
          <p:cNvSpPr>
            <a:spLocks noGrp="1"/>
          </p:cNvSpPr>
          <p:nvPr>
            <p:ph idx="1"/>
          </p:nvPr>
        </p:nvSpPr>
        <p:spPr>
          <a:xfrm>
            <a:off x="362310" y="2351766"/>
            <a:ext cx="3571654" cy="3634965"/>
          </a:xfrm>
        </p:spPr>
        <p:txBody>
          <a:bodyPr>
            <a:normAutofit/>
          </a:bodyPr>
          <a:lstStyle/>
          <a:p>
            <a:pPr algn="just">
              <a:buNone/>
            </a:pPr>
            <a:r>
              <a:rPr lang="en-US" dirty="0"/>
              <a:t>	</a:t>
            </a:r>
            <a:r>
              <a:rPr lang="en-US" sz="2000" dirty="0"/>
              <a:t>A case in </a:t>
            </a:r>
            <a:r>
              <a:rPr lang="en-US" sz="2000" b="1" dirty="0"/>
              <a:t>Toledo</a:t>
            </a:r>
            <a:r>
              <a:rPr lang="en-US" sz="2000" dirty="0"/>
              <a:t> resulted in the city paying </a:t>
            </a:r>
            <a:r>
              <a:rPr lang="en-US" sz="2000" b="1" dirty="0"/>
              <a:t>$95,500 </a:t>
            </a:r>
            <a:r>
              <a:rPr lang="en-US" sz="2000" dirty="0"/>
              <a:t>to settle allegations that they violated the Fair Housing Act by refusing to grant operating permits to two organizations that operate group homes providing assisted living arrangements for elderly disabled residents. </a:t>
            </a:r>
          </a:p>
          <a:p>
            <a:pPr algn="r">
              <a:buNone/>
            </a:pPr>
            <a:endParaRPr lang="en-US" dirty="0"/>
          </a:p>
          <a:p>
            <a:endParaRPr lang="en-US" dirty="0"/>
          </a:p>
        </p:txBody>
      </p:sp>
      <p:pic>
        <p:nvPicPr>
          <p:cNvPr id="5" name="Picture 4">
            <a:extLst>
              <a:ext uri="{FF2B5EF4-FFF2-40B4-BE49-F238E27FC236}">
                <a16:creationId xmlns:a16="http://schemas.microsoft.com/office/drawing/2014/main" id="{84726D22-EB69-4337-AF79-9EA9C39D9198}"/>
              </a:ext>
            </a:extLst>
          </p:cNvPr>
          <p:cNvPicPr>
            <a:picLocks noChangeAspect="1"/>
          </p:cNvPicPr>
          <p:nvPr/>
        </p:nvPicPr>
        <p:blipFill>
          <a:blip r:embed="rId3"/>
          <a:stretch>
            <a:fillRect/>
          </a:stretch>
        </p:blipFill>
        <p:spPr>
          <a:xfrm>
            <a:off x="4262953" y="1837188"/>
            <a:ext cx="7475153" cy="5020811"/>
          </a:xfrm>
          <a:prstGeom prst="rect">
            <a:avLst/>
          </a:prstGeom>
        </p:spPr>
      </p:pic>
      <p:sp>
        <p:nvSpPr>
          <p:cNvPr id="6" name="Rectangle 5">
            <a:extLst>
              <a:ext uri="{FF2B5EF4-FFF2-40B4-BE49-F238E27FC236}">
                <a16:creationId xmlns:a16="http://schemas.microsoft.com/office/drawing/2014/main" id="{B95BE5A7-481E-45F9-A317-64CE932818F1}"/>
              </a:ext>
            </a:extLst>
          </p:cNvPr>
          <p:cNvSpPr/>
          <p:nvPr/>
        </p:nvSpPr>
        <p:spPr>
          <a:xfrm>
            <a:off x="453006" y="469867"/>
            <a:ext cx="3692866" cy="7724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6C7A038-BFE9-4DE3-A877-BA3C170ABB53}"/>
              </a:ext>
            </a:extLst>
          </p:cNvPr>
          <p:cNvSpPr/>
          <p:nvPr/>
        </p:nvSpPr>
        <p:spPr>
          <a:xfrm>
            <a:off x="4249567" y="469867"/>
            <a:ext cx="3692866" cy="77249"/>
          </a:xfrm>
          <a:prstGeom prst="rect">
            <a:avLst/>
          </a:prstGeom>
          <a:solidFill>
            <a:srgbClr val="1957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6A28E3A-17CE-40F7-9DE8-77476CA34410}"/>
              </a:ext>
            </a:extLst>
          </p:cNvPr>
          <p:cNvSpPr/>
          <p:nvPr/>
        </p:nvSpPr>
        <p:spPr>
          <a:xfrm>
            <a:off x="8046128" y="461930"/>
            <a:ext cx="3692866" cy="77249"/>
          </a:xfrm>
          <a:prstGeom prst="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About Us | United Homes Group">
            <a:extLst>
              <a:ext uri="{FF2B5EF4-FFF2-40B4-BE49-F238E27FC236}">
                <a16:creationId xmlns:a16="http://schemas.microsoft.com/office/drawing/2014/main" id="{AAF118CF-284C-4249-A8E1-371D760721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62" y="5734909"/>
            <a:ext cx="3333750" cy="9239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0D7D662-A679-6D6B-FBF6-0623B6602F0A}"/>
              </a:ext>
            </a:extLst>
          </p:cNvPr>
          <p:cNvSpPr/>
          <p:nvPr/>
        </p:nvSpPr>
        <p:spPr>
          <a:xfrm>
            <a:off x="444617" y="5681907"/>
            <a:ext cx="1962153" cy="4946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8683030-9CE4-465F-A62F-2C12E8FF1E63}"/>
              </a:ext>
            </a:extLst>
          </p:cNvPr>
          <p:cNvSpPr/>
          <p:nvPr/>
        </p:nvSpPr>
        <p:spPr>
          <a:xfrm>
            <a:off x="379722" y="5533713"/>
            <a:ext cx="1687065" cy="769441"/>
          </a:xfrm>
          <a:prstGeom prst="rect">
            <a:avLst/>
          </a:prstGeom>
        </p:spPr>
        <p:txBody>
          <a:bodyPr wrap="none">
            <a:spAutoFit/>
          </a:bodyPr>
          <a:lstStyle/>
          <a:p>
            <a:r>
              <a:rPr lang="en-US" sz="4400" dirty="0">
                <a:solidFill>
                  <a:srgbClr val="C00000"/>
                </a:solidFill>
                <a:latin typeface="Arial Nova" panose="020B0504020202020204" pitchFamily="34" charset="0"/>
                <a:ea typeface="Calibri" panose="020F0502020204030204" pitchFamily="34" charset="0"/>
                <a:cs typeface="Times New Roman" panose="02020603050405020304" pitchFamily="18" charset="0"/>
              </a:rPr>
              <a:t>G</a:t>
            </a:r>
            <a:r>
              <a:rPr lang="en-US" sz="4400" dirty="0">
                <a:solidFill>
                  <a:srgbClr val="C00000"/>
                </a:solidFill>
              </a:rPr>
              <a:t>rou</a:t>
            </a:r>
            <a:r>
              <a:rPr lang="en-US" sz="4400" dirty="0">
                <a:solidFill>
                  <a:schemeClr val="tx2"/>
                </a:solidFill>
              </a:rPr>
              <a:t>p</a:t>
            </a:r>
          </a:p>
        </p:txBody>
      </p:sp>
    </p:spTree>
    <p:extLst>
      <p:ext uri="{BB962C8B-B14F-4D97-AF65-F5344CB8AC3E}">
        <p14:creationId xmlns:p14="http://schemas.microsoft.com/office/powerpoint/2010/main" val="15315853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24AB5E-456F-DC98-EB77-976D9F821FB1}"/>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9B8486B1-4998-CABA-0DFE-8326E726713A}"/>
              </a:ext>
            </a:extLst>
          </p:cNvPr>
          <p:cNvSpPr txBox="1">
            <a:spLocks/>
          </p:cNvSpPr>
          <p:nvPr/>
        </p:nvSpPr>
        <p:spPr>
          <a:xfrm>
            <a:off x="258995" y="810596"/>
            <a:ext cx="5477774" cy="1323439"/>
          </a:xfrm>
          <a:prstGeom prst="rect">
            <a:avLst/>
          </a:prstGeom>
        </p:spPr>
        <p:txBody>
          <a:bodyPr vert="horz" lIns="91440" tIns="45720" rIns="91440" bIns="45720" rtlCol="0" anchor="t">
            <a:noAutofit/>
          </a:bodyPr>
          <a:lst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spcAft>
                <a:spcPts val="600"/>
              </a:spcAft>
            </a:pPr>
            <a:r>
              <a:rPr lang="en-US" altLang="en-US" sz="4400" b="1" kern="1200" dirty="0">
                <a:solidFill>
                  <a:schemeClr val="bg1"/>
                </a:solidFill>
                <a:latin typeface="Book Antiqua" panose="02040602050305030304" pitchFamily="18" charset="0"/>
              </a:rPr>
              <a:t>DISCRIMINATION is costly</a:t>
            </a:r>
          </a:p>
        </p:txBody>
      </p:sp>
      <p:sp>
        <p:nvSpPr>
          <p:cNvPr id="4" name="TextBox 3">
            <a:extLst>
              <a:ext uri="{FF2B5EF4-FFF2-40B4-BE49-F238E27FC236}">
                <a16:creationId xmlns:a16="http://schemas.microsoft.com/office/drawing/2014/main" id="{5978E101-F90A-8353-B75D-E47B25E42DFC}"/>
              </a:ext>
            </a:extLst>
          </p:cNvPr>
          <p:cNvSpPr txBox="1"/>
          <p:nvPr/>
        </p:nvSpPr>
        <p:spPr>
          <a:xfrm>
            <a:off x="495947" y="2856115"/>
            <a:ext cx="4822166" cy="2848959"/>
          </a:xfrm>
          <a:prstGeom prst="rect">
            <a:avLst/>
          </a:prstGeom>
        </p:spPr>
        <p:txBody>
          <a:bodyPr vert="horz" lIns="91440" tIns="45720" rIns="91440" bIns="45720" rtlCol="0">
            <a:noAutofit/>
          </a:bodyPr>
          <a:lstStyle/>
          <a:p>
            <a:pPr>
              <a:lnSpc>
                <a:spcPct val="90000"/>
              </a:lnSpc>
              <a:spcAft>
                <a:spcPts val="600"/>
              </a:spcAft>
            </a:pPr>
            <a:r>
              <a:rPr lang="en-US" sz="2400" dirty="0">
                <a:solidFill>
                  <a:schemeClr val="bg1">
                    <a:alpha val="80000"/>
                  </a:schemeClr>
                </a:solidFill>
              </a:rPr>
              <a:t>A federal jury awarded $1 million to an Albany, New York builder who sought to build a development with 50-60 affordable units.  Evidence showed the city blocked the builder’s proposed development and rezoned the site where such a development would be prohibited. </a:t>
            </a:r>
          </a:p>
        </p:txBody>
      </p:sp>
      <p:pic>
        <p:nvPicPr>
          <p:cNvPr id="17" name="Picture 16" descr="Image result for newspaper images">
            <a:extLst>
              <a:ext uri="{FF2B5EF4-FFF2-40B4-BE49-F238E27FC236}">
                <a16:creationId xmlns:a16="http://schemas.microsoft.com/office/drawing/2014/main" id="{7E9B892F-479F-F1CE-5B85-86FCFE08DF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77" r="1" b="1"/>
          <a:stretch>
            <a:fillRect/>
          </a:stretch>
        </p:blipFill>
        <p:spPr bwMode="auto">
          <a:xfrm>
            <a:off x="5814060" y="2"/>
            <a:ext cx="6377940" cy="3333749"/>
          </a:xfrm>
          <a:custGeom>
            <a:avLst/>
            <a:gdLst/>
            <a:ahLst/>
            <a:cxnLst/>
            <a:rect l="l" t="t" r="r" b="b"/>
            <a:pathLst>
              <a:path w="6377940" h="3333749">
                <a:moveTo>
                  <a:pt x="0" y="0"/>
                </a:moveTo>
                <a:lnTo>
                  <a:pt x="6377940" y="0"/>
                </a:lnTo>
                <a:lnTo>
                  <a:pt x="6377940" y="3333749"/>
                </a:lnTo>
                <a:lnTo>
                  <a:pt x="174585" y="3333749"/>
                </a:lnTo>
                <a:lnTo>
                  <a:pt x="0" y="2202180"/>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Image result for newspaper images">
            <a:extLst>
              <a:ext uri="{FF2B5EF4-FFF2-40B4-BE49-F238E27FC236}">
                <a16:creationId xmlns:a16="http://schemas.microsoft.com/office/drawing/2014/main" id="{E1585F01-43C1-A82B-D463-E84DB96EBD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77" r="1" b="1"/>
          <a:stretch>
            <a:fillRect/>
          </a:stretch>
        </p:blipFill>
        <p:spPr bwMode="auto">
          <a:xfrm>
            <a:off x="5814060" y="3524252"/>
            <a:ext cx="6377940" cy="3333748"/>
          </a:xfrm>
          <a:custGeom>
            <a:avLst/>
            <a:gdLst/>
            <a:ahLst/>
            <a:cxnLst/>
            <a:rect l="l" t="t" r="r" b="b"/>
            <a:pathLst>
              <a:path w="6377940" h="3333748">
                <a:moveTo>
                  <a:pt x="203977" y="0"/>
                </a:moveTo>
                <a:lnTo>
                  <a:pt x="6377940" y="0"/>
                </a:lnTo>
                <a:lnTo>
                  <a:pt x="6377940" y="3333748"/>
                </a:lnTo>
                <a:lnTo>
                  <a:pt x="0" y="3333748"/>
                </a:lnTo>
                <a:lnTo>
                  <a:pt x="525780" y="1931668"/>
                </a:lnTo>
                <a:lnTo>
                  <a:pt x="205740" y="11428"/>
                </a:lnTo>
                <a:close/>
              </a:path>
            </a:pathLst>
          </a:cu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364A290D-B7BC-40B4-AB97-0C801BCCE2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8" y="544"/>
            <a:ext cx="874716" cy="6857455"/>
            <a:chOff x="5632358" y="544"/>
            <a:chExt cx="874716" cy="6857455"/>
          </a:xfrm>
        </p:grpSpPr>
        <p:sp>
          <p:nvSpPr>
            <p:cNvPr id="28" name="Freeform: Shape 27">
              <a:extLst>
                <a:ext uri="{FF2B5EF4-FFF2-40B4-BE49-F238E27FC236}">
                  <a16:creationId xmlns:a16="http://schemas.microsoft.com/office/drawing/2014/main" id="{3C60D1EB-842B-4027-9728-E57314926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dir="10800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44E103E5-C039-4EA4-843B-AD566B5C96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7" name="Rectangle 6">
            <a:extLst>
              <a:ext uri="{FF2B5EF4-FFF2-40B4-BE49-F238E27FC236}">
                <a16:creationId xmlns:a16="http://schemas.microsoft.com/office/drawing/2014/main" id="{7CDB1B17-35D3-6AD5-2225-8A0ACC879679}"/>
              </a:ext>
            </a:extLst>
          </p:cNvPr>
          <p:cNvSpPr/>
          <p:nvPr/>
        </p:nvSpPr>
        <p:spPr>
          <a:xfrm>
            <a:off x="46228" y="5946519"/>
            <a:ext cx="5495277" cy="646331"/>
          </a:xfrm>
          <a:prstGeom prst="rect">
            <a:avLst/>
          </a:prstGeom>
        </p:spPr>
        <p:txBody>
          <a:bodyPr wrap="square">
            <a:spAutoFit/>
          </a:bodyPr>
          <a:lstStyle/>
          <a:p>
            <a:pPr algn="ctr"/>
            <a:r>
              <a:rPr lang="en-US" sz="3600" dirty="0">
                <a:solidFill>
                  <a:srgbClr val="C49100"/>
                </a:solidFill>
              </a:rPr>
              <a:t>$$$$$$$$$$$</a:t>
            </a:r>
          </a:p>
        </p:txBody>
      </p:sp>
      <p:sp>
        <p:nvSpPr>
          <p:cNvPr id="9" name="TextBox 8">
            <a:extLst>
              <a:ext uri="{FF2B5EF4-FFF2-40B4-BE49-F238E27FC236}">
                <a16:creationId xmlns:a16="http://schemas.microsoft.com/office/drawing/2014/main" id="{1C6A101B-D7DA-5776-6583-041A3B668880}"/>
              </a:ext>
            </a:extLst>
          </p:cNvPr>
          <p:cNvSpPr txBox="1"/>
          <p:nvPr/>
        </p:nvSpPr>
        <p:spPr>
          <a:xfrm>
            <a:off x="8797" y="2335283"/>
            <a:ext cx="5623560" cy="400110"/>
          </a:xfrm>
          <a:prstGeom prst="rect">
            <a:avLst/>
          </a:prstGeom>
          <a:solidFill>
            <a:srgbClr val="C00000"/>
          </a:solidFill>
        </p:spPr>
        <p:txBody>
          <a:bodyPr wrap="square" rtlCol="0">
            <a:spAutoFit/>
          </a:bodyPr>
          <a:lstStyle/>
          <a:p>
            <a:pPr algn="ctr"/>
            <a:r>
              <a:rPr lang="en-US" sz="2000" b="1" dirty="0">
                <a:solidFill>
                  <a:schemeClr val="bg1"/>
                </a:solidFill>
                <a:latin typeface="Book Antiqua" panose="02040602050305030304" pitchFamily="18" charset="0"/>
              </a:rPr>
              <a:t>MILLION</a:t>
            </a:r>
            <a:r>
              <a:rPr lang="en-US" sz="1200" b="1" dirty="0">
                <a:solidFill>
                  <a:schemeClr val="bg1"/>
                </a:solidFill>
                <a:latin typeface="Book Antiqua" panose="02040602050305030304" pitchFamily="18" charset="0"/>
              </a:rPr>
              <a:t> </a:t>
            </a:r>
            <a:r>
              <a:rPr lang="en-US" sz="2000" b="1" dirty="0">
                <a:solidFill>
                  <a:schemeClr val="bg1"/>
                </a:solidFill>
                <a:latin typeface="Book Antiqua" panose="02040602050305030304" pitchFamily="18" charset="0"/>
              </a:rPr>
              <a:t>DOLLAR ZONING POLICY</a:t>
            </a:r>
            <a:endParaRPr lang="en-US" sz="1200" b="1"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141204730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A collage of photos&#10;&#10;AI-generated content may be incorrect.">
            <a:extLst>
              <a:ext uri="{FF2B5EF4-FFF2-40B4-BE49-F238E27FC236}">
                <a16:creationId xmlns:a16="http://schemas.microsoft.com/office/drawing/2014/main" id="{E83B2B3E-240B-4F2F-A4DD-D29BE57ABF9C}"/>
              </a:ext>
            </a:extLst>
          </p:cNvPr>
          <p:cNvPicPr>
            <a:picLocks noGrp="1" noChangeAspect="1"/>
          </p:cNvPicPr>
          <p:nvPr>
            <p:ph type="pic" sz="quarter" idx="13"/>
          </p:nvPr>
        </p:nvPicPr>
        <p:blipFill>
          <a:blip r:embed="rId2"/>
          <a:srcRect t="1883" r="1" b="1884"/>
          <a:stretch>
            <a:fillRect/>
          </a:stretch>
        </p:blipFill>
        <p:spPr>
          <a:xfrm>
            <a:off x="457200" y="457200"/>
            <a:ext cx="11277600" cy="5943600"/>
          </a:xfrm>
          <a:prstGeom prst="rect">
            <a:avLst/>
          </a:prstGeom>
        </p:spPr>
      </p:pic>
      <p:sp>
        <p:nvSpPr>
          <p:cNvPr id="4" name="Slide Number Placeholder 3">
            <a:extLst>
              <a:ext uri="{FF2B5EF4-FFF2-40B4-BE49-F238E27FC236}">
                <a16:creationId xmlns:a16="http://schemas.microsoft.com/office/drawing/2014/main" id="{5C7CF6ED-AE29-4F8E-8B81-864282F4703D}"/>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03DC2DEF-D2FE-4B45-ABA4-9F153FD1C98A}" type="slidenum">
              <a:rPr lang="en-US" sz="1100" noProof="0">
                <a:solidFill>
                  <a:srgbClr val="FFFFFF"/>
                </a:solidFill>
              </a:rPr>
              <a:pPr>
                <a:spcAft>
                  <a:spcPts val="600"/>
                </a:spcAft>
              </a:pPr>
              <a:t>5</a:t>
            </a:fld>
            <a:endParaRPr lang="en-US" sz="1100" noProof="0" dirty="0">
              <a:solidFill>
                <a:srgbClr val="FFFFFF"/>
              </a:solidFill>
            </a:endParaRPr>
          </a:p>
        </p:txBody>
      </p:sp>
    </p:spTree>
    <p:extLst>
      <p:ext uri="{BB962C8B-B14F-4D97-AF65-F5344CB8AC3E}">
        <p14:creationId xmlns:p14="http://schemas.microsoft.com/office/powerpoint/2010/main" val="74441128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8FDB6E-0B9A-499D-AD98-809BE4529CEC}"/>
              </a:ext>
            </a:extLst>
          </p:cNvPr>
          <p:cNvSpPr>
            <a:spLocks noGrp="1"/>
          </p:cNvSpPr>
          <p:nvPr>
            <p:ph type="sldNum" sz="quarter" idx="12"/>
          </p:nvPr>
        </p:nvSpPr>
        <p:spPr/>
        <p:txBody>
          <a:bodyPr/>
          <a:lstStyle/>
          <a:p>
            <a:fld id="{F603CDE5-C1D8-4EDD-870F-A498BAFA520F}" type="slidenum">
              <a:rPr lang="en-US" noProof="0" smtClean="0"/>
              <a:t>50</a:t>
            </a:fld>
            <a:endParaRPr lang="en-US" noProof="0" dirty="0"/>
          </a:p>
        </p:txBody>
      </p:sp>
      <p:pic>
        <p:nvPicPr>
          <p:cNvPr id="4" name="Picture 2" descr="HIPAA Breach Penalties and What To Do About Them - The Fox Group">
            <a:extLst>
              <a:ext uri="{FF2B5EF4-FFF2-40B4-BE49-F238E27FC236}">
                <a16:creationId xmlns:a16="http://schemas.microsoft.com/office/drawing/2014/main" id="{D4DB5D64-0A76-41D1-A2F5-2D4BC92EC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171890"/>
            <a:ext cx="76200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a:extLst>
              <a:ext uri="{FF2B5EF4-FFF2-40B4-BE49-F238E27FC236}">
                <a16:creationId xmlns:a16="http://schemas.microsoft.com/office/drawing/2014/main" id="{541DB85E-7B65-41F5-BD0A-D52AFCC2FA72}"/>
              </a:ext>
            </a:extLst>
          </p:cNvPr>
          <p:cNvSpPr/>
          <p:nvPr/>
        </p:nvSpPr>
        <p:spPr>
          <a:xfrm>
            <a:off x="576200" y="570909"/>
            <a:ext cx="3710866" cy="4761368"/>
          </a:xfrm>
          <a:prstGeom prst="rect">
            <a:avLst/>
          </a:prstGeom>
        </p:spPr>
        <p:txBody>
          <a:bodyPr wrap="square">
            <a:spAutoFit/>
          </a:bodyPr>
          <a:lstStyle/>
          <a:p>
            <a:endParaRPr lang="en-US" dirty="0"/>
          </a:p>
          <a:p>
            <a:pPr marL="285750" indent="-285750">
              <a:lnSpc>
                <a:spcPct val="150000"/>
              </a:lnSpc>
              <a:buFont typeface="Arial" panose="020B0604020202020204" pitchFamily="34" charset="0"/>
              <a:buChar char="•"/>
            </a:pPr>
            <a:r>
              <a:rPr lang="en-US" dirty="0">
                <a:latin typeface="Book Antiqua" panose="02040602050305030304" pitchFamily="18" charset="0"/>
              </a:rPr>
              <a:t>Actual damages</a:t>
            </a:r>
          </a:p>
          <a:p>
            <a:pPr marL="285750" indent="-285750">
              <a:lnSpc>
                <a:spcPct val="150000"/>
              </a:lnSpc>
              <a:buFont typeface="Arial" panose="020B0604020202020204" pitchFamily="34" charset="0"/>
              <a:buChar char="•"/>
            </a:pPr>
            <a:r>
              <a:rPr lang="en-US" dirty="0">
                <a:latin typeface="Book Antiqua" panose="02040602050305030304" pitchFamily="18" charset="0"/>
              </a:rPr>
              <a:t>Punitive damages </a:t>
            </a:r>
          </a:p>
          <a:p>
            <a:pPr marL="285750" indent="-285750">
              <a:lnSpc>
                <a:spcPct val="150000"/>
              </a:lnSpc>
              <a:buFont typeface="Arial" panose="020B0604020202020204" pitchFamily="34" charset="0"/>
              <a:buChar char="•"/>
            </a:pPr>
            <a:r>
              <a:rPr lang="en-US" dirty="0">
                <a:latin typeface="Book Antiqua" panose="02040602050305030304" pitchFamily="18" charset="0"/>
              </a:rPr>
              <a:t>Civil penalties </a:t>
            </a:r>
          </a:p>
          <a:p>
            <a:pPr marL="285750" indent="-285750">
              <a:buFont typeface="Arial" panose="020B0604020202020204" pitchFamily="34" charset="0"/>
              <a:buChar char="•"/>
            </a:pPr>
            <a:r>
              <a:rPr lang="en-US" sz="1400" b="1" kern="1400" dirty="0">
                <a:solidFill>
                  <a:schemeClr val="bg1"/>
                </a:solidFill>
                <a:latin typeface="Book Antiqua" panose="02040602050305030304" pitchFamily="18" charset="0"/>
                <a:ea typeface="Times New Roman" panose="02020603050405020304" pitchFamily="18" charset="0"/>
              </a:rPr>
              <a:t>$</a:t>
            </a:r>
          </a:p>
          <a:p>
            <a:pPr marL="742950" lvl="1" indent="-285750">
              <a:buFont typeface="Arial" panose="020B0604020202020204" pitchFamily="34" charset="0"/>
              <a:buChar char="•"/>
            </a:pPr>
            <a:r>
              <a:rPr lang="en-US" sz="1400" kern="1400" dirty="0">
                <a:latin typeface="Book Antiqua" panose="02040602050305030304" pitchFamily="18" charset="0"/>
                <a:ea typeface="Times New Roman" panose="02020603050405020304" pitchFamily="18" charset="0"/>
              </a:rPr>
              <a:t>$26,262 for a first violation.</a:t>
            </a:r>
          </a:p>
          <a:p>
            <a:endParaRPr lang="en-US" sz="1400" kern="1400" dirty="0">
              <a:latin typeface="Book Antiqua" panose="02040602050305030304" pitchFamily="18" charset="0"/>
              <a:ea typeface="Times New Roman" panose="02020603050405020304" pitchFamily="18" charset="0"/>
            </a:endParaRPr>
          </a:p>
          <a:p>
            <a:pPr marL="742950" lvl="1" indent="-285750">
              <a:buFont typeface="Arial" panose="020B0604020202020204" pitchFamily="34" charset="0"/>
              <a:buChar char="•"/>
            </a:pPr>
            <a:r>
              <a:rPr lang="en-US" sz="1400" kern="1400" dirty="0">
                <a:latin typeface="Book Antiqua" panose="02040602050305030304" pitchFamily="18" charset="0"/>
                <a:ea typeface="Times New Roman" panose="02020603050405020304" pitchFamily="18" charset="0"/>
              </a:rPr>
              <a:t>$65,653 for violations within previous 5 years and are again in violation.</a:t>
            </a:r>
          </a:p>
          <a:p>
            <a:endParaRPr lang="en-US" sz="1400" kern="1400" dirty="0">
              <a:latin typeface="Book Antiqua" panose="02040602050305030304" pitchFamily="18" charset="0"/>
              <a:ea typeface="Times New Roman" panose="02020603050405020304" pitchFamily="18" charset="0"/>
            </a:endParaRPr>
          </a:p>
          <a:p>
            <a:pPr marL="742950" lvl="1" indent="-285750">
              <a:buFont typeface="Arial" panose="020B0604020202020204" pitchFamily="34" charset="0"/>
              <a:buChar char="•"/>
            </a:pPr>
            <a:r>
              <a:rPr lang="en-US" sz="1400" kern="1400" dirty="0">
                <a:latin typeface="Book Antiqua" panose="02040602050305030304" pitchFamily="18" charset="0"/>
                <a:ea typeface="Times New Roman" panose="02020603050405020304" pitchFamily="18" charset="0"/>
              </a:rPr>
              <a:t>$127,983 two or more violations within previous 7 years.</a:t>
            </a:r>
          </a:p>
          <a:p>
            <a:pPr marL="285750" indent="-285750">
              <a:lnSpc>
                <a:spcPct val="150000"/>
              </a:lnSpc>
              <a:buFont typeface="Arial" panose="020B0604020202020204" pitchFamily="34" charset="0"/>
              <a:buChar char="•"/>
            </a:pPr>
            <a:r>
              <a:rPr lang="en-US" dirty="0">
                <a:latin typeface="Book Antiqua" panose="02040602050305030304" pitchFamily="18" charset="0"/>
              </a:rPr>
              <a:t>Government monitoring </a:t>
            </a:r>
          </a:p>
          <a:p>
            <a:pPr marL="285750" indent="-285750">
              <a:lnSpc>
                <a:spcPct val="150000"/>
              </a:lnSpc>
              <a:buFont typeface="Arial" panose="020B0604020202020204" pitchFamily="34" charset="0"/>
              <a:buChar char="•"/>
            </a:pPr>
            <a:r>
              <a:rPr lang="en-US" dirty="0">
                <a:latin typeface="Book Antiqua" panose="02040602050305030304" pitchFamily="18" charset="0"/>
              </a:rPr>
              <a:t>Attorneys’ fees </a:t>
            </a:r>
          </a:p>
          <a:p>
            <a:pPr marL="285750" indent="-285750">
              <a:lnSpc>
                <a:spcPct val="150000"/>
              </a:lnSpc>
              <a:buFont typeface="Arial" panose="020B0604020202020204" pitchFamily="34" charset="0"/>
              <a:buChar char="•"/>
            </a:pPr>
            <a:r>
              <a:rPr lang="en-US" dirty="0">
                <a:latin typeface="Book Antiqua" panose="02040602050305030304" pitchFamily="18" charset="0"/>
              </a:rPr>
              <a:t>Loss of tax credits</a:t>
            </a:r>
          </a:p>
        </p:txBody>
      </p:sp>
      <p:sp>
        <p:nvSpPr>
          <p:cNvPr id="6" name="Rectangle 5">
            <a:extLst>
              <a:ext uri="{FF2B5EF4-FFF2-40B4-BE49-F238E27FC236}">
                <a16:creationId xmlns:a16="http://schemas.microsoft.com/office/drawing/2014/main" id="{DC7B99CB-D146-423A-B84F-989FAB3655A5}"/>
              </a:ext>
            </a:extLst>
          </p:cNvPr>
          <p:cNvSpPr/>
          <p:nvPr/>
        </p:nvSpPr>
        <p:spPr>
          <a:xfrm>
            <a:off x="5987452" y="3166118"/>
            <a:ext cx="489236" cy="369332"/>
          </a:xfrm>
          <a:prstGeom prst="rect">
            <a:avLst/>
          </a:prstGeom>
        </p:spPr>
        <p:txBody>
          <a:bodyPr wrap="none">
            <a:spAutoFit/>
          </a:bodyPr>
          <a:lstStyle/>
          <a:p>
            <a:r>
              <a:rPr lang="en-US" dirty="0">
                <a:latin typeface="Bookman Old Style" panose="02050604050505020204" pitchFamily="18" charset="0"/>
              </a:rPr>
              <a:t>for</a:t>
            </a:r>
          </a:p>
        </p:txBody>
      </p:sp>
      <p:sp>
        <p:nvSpPr>
          <p:cNvPr id="7" name="Rectangle 6">
            <a:extLst>
              <a:ext uri="{FF2B5EF4-FFF2-40B4-BE49-F238E27FC236}">
                <a16:creationId xmlns:a16="http://schemas.microsoft.com/office/drawing/2014/main" id="{A750119E-E51D-4A7B-B1BF-86DC61BF4451}"/>
              </a:ext>
            </a:extLst>
          </p:cNvPr>
          <p:cNvSpPr/>
          <p:nvPr/>
        </p:nvSpPr>
        <p:spPr>
          <a:xfrm>
            <a:off x="5141868" y="3507216"/>
            <a:ext cx="2180405" cy="369332"/>
          </a:xfrm>
          <a:prstGeom prst="rect">
            <a:avLst/>
          </a:prstGeom>
        </p:spPr>
        <p:txBody>
          <a:bodyPr wrap="none">
            <a:spAutoFit/>
          </a:bodyPr>
          <a:lstStyle/>
          <a:p>
            <a:r>
              <a:rPr lang="en-US" dirty="0">
                <a:latin typeface="Bookman Old Style" panose="02050604050505020204" pitchFamily="18" charset="0"/>
              </a:rPr>
              <a:t>Violating the FHA</a:t>
            </a:r>
          </a:p>
        </p:txBody>
      </p:sp>
      <p:sp>
        <p:nvSpPr>
          <p:cNvPr id="8" name="TextBox 7">
            <a:extLst>
              <a:ext uri="{FF2B5EF4-FFF2-40B4-BE49-F238E27FC236}">
                <a16:creationId xmlns:a16="http://schemas.microsoft.com/office/drawing/2014/main" id="{B658FF20-CC54-4D6C-86D9-D88A6A99F1FB}"/>
              </a:ext>
            </a:extLst>
          </p:cNvPr>
          <p:cNvSpPr txBox="1"/>
          <p:nvPr/>
        </p:nvSpPr>
        <p:spPr>
          <a:xfrm>
            <a:off x="0" y="413851"/>
            <a:ext cx="12192000" cy="314117"/>
          </a:xfrm>
          <a:prstGeom prst="rect">
            <a:avLst/>
          </a:prstGeom>
          <a:solidFill>
            <a:srgbClr val="FFC000"/>
          </a:solidFill>
        </p:spPr>
        <p:txBody>
          <a:bodyPr wrap="square" rtlCol="0">
            <a:spAutoFit/>
          </a:bodyPr>
          <a:lstStyle/>
          <a:p>
            <a:endParaRPr lang="en-US" dirty="0"/>
          </a:p>
        </p:txBody>
      </p:sp>
      <p:sp>
        <p:nvSpPr>
          <p:cNvPr id="9" name="TextBox 8">
            <a:extLst>
              <a:ext uri="{FF2B5EF4-FFF2-40B4-BE49-F238E27FC236}">
                <a16:creationId xmlns:a16="http://schemas.microsoft.com/office/drawing/2014/main" id="{D6390619-9D7D-5A51-CDD5-319022735FD7}"/>
              </a:ext>
            </a:extLst>
          </p:cNvPr>
          <p:cNvSpPr txBox="1"/>
          <p:nvPr/>
        </p:nvSpPr>
        <p:spPr>
          <a:xfrm>
            <a:off x="916890" y="5892581"/>
            <a:ext cx="10193933" cy="646331"/>
          </a:xfrm>
          <a:prstGeom prst="rect">
            <a:avLst/>
          </a:prstGeom>
          <a:solidFill>
            <a:srgbClr val="C49100"/>
          </a:solidFill>
        </p:spPr>
        <p:txBody>
          <a:bodyPr wrap="square">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rgbClr val="0A0A0A"/>
                </a:solidFill>
                <a:effectLst/>
                <a:latin typeface="Book Antiqua" panose="02040602050305030304" pitchFamily="18" charset="0"/>
              </a:rPr>
              <a:t>Enforcement:</a:t>
            </a:r>
            <a:r>
              <a:rPr kumimoji="0" lang="en-US" altLang="en-US" sz="1800" b="0" i="0" u="none" strike="noStrike" cap="none" normalizeH="0" baseline="0" dirty="0">
                <a:ln>
                  <a:noFill/>
                </a:ln>
                <a:solidFill>
                  <a:srgbClr val="0A0A0A"/>
                </a:solidFill>
                <a:effectLst/>
                <a:latin typeface="Book Antiqua" panose="02040602050305030304" pitchFamily="18" charset="0"/>
              </a:rPr>
              <a:t> The Department of Justice </a:t>
            </a:r>
            <a:r>
              <a:rPr kumimoji="0" lang="en-US" altLang="en-US" sz="1800" b="0" i="0" u="none" strike="noStrike" cap="none" normalizeH="0" baseline="0" dirty="0">
                <a:ln>
                  <a:noFill/>
                </a:ln>
                <a:effectLst/>
                <a:latin typeface="Book Antiqua" panose="02040602050305030304" pitchFamily="18" charset="0"/>
              </a:rPr>
              <a:t>and HUD investigate </a:t>
            </a:r>
            <a:r>
              <a:rPr kumimoji="0" lang="en-US" altLang="en-US" sz="1800" b="0" i="0" u="none" strike="noStrike" cap="none" normalizeH="0" baseline="0" dirty="0">
                <a:ln>
                  <a:noFill/>
                </a:ln>
                <a:solidFill>
                  <a:srgbClr val="0A0A0A"/>
                </a:solidFill>
                <a:effectLst/>
                <a:latin typeface="Book Antiqua" panose="02040602050305030304" pitchFamily="18" charset="0"/>
              </a:rPr>
              <a:t>complaints, and discriminatory zoning codes are considered invalid under the Supremacy Clause. </a:t>
            </a:r>
          </a:p>
        </p:txBody>
      </p:sp>
    </p:spTree>
    <p:extLst>
      <p:ext uri="{BB962C8B-B14F-4D97-AF65-F5344CB8AC3E}">
        <p14:creationId xmlns:p14="http://schemas.microsoft.com/office/powerpoint/2010/main" val="22875862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7FEAEF-380C-4B2B-A912-668AE1593DD1}"/>
              </a:ext>
            </a:extLst>
          </p:cNvPr>
          <p:cNvSpPr>
            <a:spLocks noGrp="1"/>
          </p:cNvSpPr>
          <p:nvPr>
            <p:ph type="title"/>
          </p:nvPr>
        </p:nvSpPr>
        <p:spPr>
          <a:xfrm>
            <a:off x="452761" y="861129"/>
            <a:ext cx="11301273" cy="707357"/>
          </a:xfrm>
        </p:spPr>
        <p:txBody>
          <a:bodyPr>
            <a:noAutofit/>
          </a:bodyPr>
          <a:lstStyle/>
          <a:p>
            <a:pPr algn="ctr">
              <a:defRPr/>
            </a:pPr>
            <a:r>
              <a:rPr lang="en-US" sz="4400" b="1" dirty="0"/>
              <a:t>CONCLUSION</a:t>
            </a:r>
          </a:p>
        </p:txBody>
      </p:sp>
      <p:sp>
        <p:nvSpPr>
          <p:cNvPr id="3" name="Content Placeholder 2"/>
          <p:cNvSpPr>
            <a:spLocks noGrp="1"/>
          </p:cNvSpPr>
          <p:nvPr>
            <p:ph idx="1"/>
          </p:nvPr>
        </p:nvSpPr>
        <p:spPr>
          <a:xfrm>
            <a:off x="375821" y="3265097"/>
            <a:ext cx="11316069" cy="3282349"/>
          </a:xfrm>
        </p:spPr>
        <p:txBody>
          <a:bodyPr>
            <a:noAutofit/>
          </a:bodyPr>
          <a:lstStyle/>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impose restrictions on group homes because residents have mental disabilities</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require additional studies or procedures when considering a development that may be occupied by members of the protected classes</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deny land use approval for affordable housing because of the disability or race of residents</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require notification or a public hearing </a:t>
            </a:r>
            <a:r>
              <a:rPr lang="en-US" sz="2000" b="1" dirty="0">
                <a:latin typeface="Book Antiqua" panose="02040602050305030304" pitchFamily="18" charset="0"/>
              </a:rPr>
              <a:t>only</a:t>
            </a:r>
            <a:r>
              <a:rPr lang="en-US" sz="2000" dirty="0">
                <a:latin typeface="Book Antiqua" panose="02040602050305030304" pitchFamily="18" charset="0"/>
              </a:rPr>
              <a:t> for the development of homes which might target protected classes</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impose restrictions or reject a proposed housing development because of alleged public safety concerns, neighbors’ fears or stereotypes </a:t>
            </a:r>
          </a:p>
        </p:txBody>
      </p:sp>
      <p:pic>
        <p:nvPicPr>
          <p:cNvPr id="5" name="Picture 2" descr="I care if you listen reviews preamble — qasim ali naqvi">
            <a:extLst>
              <a:ext uri="{FF2B5EF4-FFF2-40B4-BE49-F238E27FC236}">
                <a16:creationId xmlns:a16="http://schemas.microsoft.com/office/drawing/2014/main" id="{7F3C3642-6CB7-40A7-98D1-106BFEABE6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058" b="38408"/>
          <a:stretch/>
        </p:blipFill>
        <p:spPr bwMode="auto">
          <a:xfrm>
            <a:off x="375821" y="2237030"/>
            <a:ext cx="3414944" cy="803673"/>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82338269-FA2D-4E83-8D28-5166E8762BD3}"/>
              </a:ext>
            </a:extLst>
          </p:cNvPr>
          <p:cNvSpPr/>
          <p:nvPr/>
        </p:nvSpPr>
        <p:spPr>
          <a:xfrm>
            <a:off x="4401843" y="2894188"/>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A5307B4F-D8CD-42D9-822D-6A736D1A2117}"/>
              </a:ext>
            </a:extLst>
          </p:cNvPr>
          <p:cNvSpPr/>
          <p:nvPr/>
        </p:nvSpPr>
        <p:spPr>
          <a:xfrm>
            <a:off x="4111840" y="2914462"/>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A8BAEB15-736E-4E2C-9D3B-64CA6A7CCA27}"/>
              </a:ext>
            </a:extLst>
          </p:cNvPr>
          <p:cNvSpPr/>
          <p:nvPr/>
        </p:nvSpPr>
        <p:spPr>
          <a:xfrm>
            <a:off x="3790765" y="2901811"/>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Placeholder 33">
            <a:extLst>
              <a:ext uri="{FF2B5EF4-FFF2-40B4-BE49-F238E27FC236}">
                <a16:creationId xmlns:a16="http://schemas.microsoft.com/office/drawing/2014/main" id="{17162768-8152-4D56-94D7-47B939487CB2}"/>
              </a:ext>
            </a:extLst>
          </p:cNvPr>
          <p:cNvPicPr>
            <a:picLocks noChangeAspect="1"/>
          </p:cNvPicPr>
          <p:nvPr/>
        </p:nvPicPr>
        <p:blipFill>
          <a:blip r:embed="rId4"/>
          <a:srcRect t="33246" b="33246"/>
          <a:stretch>
            <a:fillRect/>
          </a:stretch>
        </p:blipFill>
        <p:spPr>
          <a:xfrm>
            <a:off x="0" y="1"/>
            <a:ext cx="12192000" cy="2237029"/>
          </a:xfrm>
          <a:prstGeom prst="rect">
            <a:avLst/>
          </a:prstGeom>
        </p:spPr>
      </p:pic>
      <p:sp>
        <p:nvSpPr>
          <p:cNvPr id="11" name="Title 1">
            <a:extLst>
              <a:ext uri="{FF2B5EF4-FFF2-40B4-BE49-F238E27FC236}">
                <a16:creationId xmlns:a16="http://schemas.microsoft.com/office/drawing/2014/main" id="{04E62895-91AC-480F-9906-E18F0BF921E5}"/>
              </a:ext>
            </a:extLst>
          </p:cNvPr>
          <p:cNvSpPr txBox="1">
            <a:spLocks/>
          </p:cNvSpPr>
          <p:nvPr/>
        </p:nvSpPr>
        <p:spPr>
          <a:xfrm>
            <a:off x="3232226" y="494755"/>
            <a:ext cx="5329562" cy="707357"/>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4800" b="1" dirty="0">
                <a:solidFill>
                  <a:schemeClr val="accent2"/>
                </a:solidFill>
                <a:latin typeface="Baskerville Old Face" panose="02020602080505020303" pitchFamily="18" charset="0"/>
              </a:rPr>
              <a:t>CONCLUSION</a:t>
            </a:r>
          </a:p>
        </p:txBody>
      </p:sp>
      <p:cxnSp>
        <p:nvCxnSpPr>
          <p:cNvPr id="13" name="Straight Connector 12">
            <a:extLst>
              <a:ext uri="{FF2B5EF4-FFF2-40B4-BE49-F238E27FC236}">
                <a16:creationId xmlns:a16="http://schemas.microsoft.com/office/drawing/2014/main" id="{FFC69A93-4513-45D7-A69B-FAF1FBB83698}"/>
              </a:ext>
            </a:extLst>
          </p:cNvPr>
          <p:cNvCxnSpPr>
            <a:cxnSpLocks/>
          </p:cNvCxnSpPr>
          <p:nvPr/>
        </p:nvCxnSpPr>
        <p:spPr>
          <a:xfrm>
            <a:off x="596283" y="3066095"/>
            <a:ext cx="2974020" cy="0"/>
          </a:xfrm>
          <a:prstGeom prst="line">
            <a:avLst/>
          </a:prstGeom>
          <a:ln w="762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154509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965" y="3327515"/>
            <a:ext cx="11423356" cy="3339856"/>
          </a:xfrm>
        </p:spPr>
        <p:txBody>
          <a:bodyPr>
            <a:noAutofit/>
          </a:bodyPr>
          <a:lstStyle/>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require group homes of up to four unrelated disabled persons to maintain a certain distance from other such homes</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refuse to allow an exception or variance to a setback requirement as a reasonable accommodation for a disabled resident</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r>
              <a:rPr lang="en-US" sz="2000" dirty="0">
                <a:latin typeface="Book Antiqua" panose="02040602050305030304" pitchFamily="18" charset="0"/>
              </a:rPr>
              <a:t>delay or temporary suspend an activity </a:t>
            </a: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a:p>
            <a:pPr>
              <a:lnSpc>
                <a:spcPct val="100000"/>
              </a:lnSpc>
              <a:spcBef>
                <a:spcPts val="0"/>
              </a:spcBef>
              <a:buFont typeface="Wingdings" panose="05000000000000000000" pitchFamily="2" charset="2"/>
              <a:buChar char="ü"/>
            </a:pPr>
            <a:r>
              <a:rPr lang="en-US" sz="2000" dirty="0">
                <a:latin typeface="Book Antiqua" panose="02040602050305030304" pitchFamily="18" charset="0"/>
              </a:rPr>
              <a:t>have burdensome or an expensive process for resident to apply for a conditional use </a:t>
            </a:r>
          </a:p>
          <a:p>
            <a:pPr>
              <a:lnSpc>
                <a:spcPct val="100000"/>
              </a:lnSpc>
              <a:spcBef>
                <a:spcPts val="0"/>
              </a:spcBef>
              <a:spcAft>
                <a:spcPts val="0"/>
              </a:spcAft>
              <a:buFont typeface="Wingdings" panose="05000000000000000000" pitchFamily="2" charset="2"/>
              <a:buChar char="ü"/>
            </a:pPr>
            <a:endParaRPr lang="en-US" sz="2000" dirty="0">
              <a:latin typeface="Book Antiqua" panose="02040602050305030304" pitchFamily="18" charset="0"/>
            </a:endParaRPr>
          </a:p>
          <a:p>
            <a:pPr>
              <a:lnSpc>
                <a:spcPct val="100000"/>
              </a:lnSpc>
              <a:spcBef>
                <a:spcPts val="0"/>
              </a:spcBef>
              <a:spcAft>
                <a:spcPts val="0"/>
              </a:spcAft>
              <a:buFont typeface="Wingdings" panose="05000000000000000000" pitchFamily="2" charset="2"/>
              <a:buChar char="ü"/>
            </a:pPr>
            <a:endParaRPr lang="en-US" sz="800" dirty="0">
              <a:latin typeface="Book Antiqua" panose="02040602050305030304" pitchFamily="18" charset="0"/>
            </a:endParaRPr>
          </a:p>
        </p:txBody>
      </p:sp>
      <p:sp>
        <p:nvSpPr>
          <p:cNvPr id="2" name="Oval 1">
            <a:extLst>
              <a:ext uri="{FF2B5EF4-FFF2-40B4-BE49-F238E27FC236}">
                <a16:creationId xmlns:a16="http://schemas.microsoft.com/office/drawing/2014/main" id="{82338269-FA2D-4E83-8D28-5166E8762BD3}"/>
              </a:ext>
            </a:extLst>
          </p:cNvPr>
          <p:cNvSpPr/>
          <p:nvPr/>
        </p:nvSpPr>
        <p:spPr>
          <a:xfrm>
            <a:off x="4446231" y="2820978"/>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A5307B4F-D8CD-42D9-822D-6A736D1A2117}"/>
              </a:ext>
            </a:extLst>
          </p:cNvPr>
          <p:cNvSpPr/>
          <p:nvPr/>
        </p:nvSpPr>
        <p:spPr>
          <a:xfrm>
            <a:off x="4165106" y="2820978"/>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A8BAEB15-736E-4E2C-9D3B-64CA6A7CCA27}"/>
              </a:ext>
            </a:extLst>
          </p:cNvPr>
          <p:cNvSpPr/>
          <p:nvPr/>
        </p:nvSpPr>
        <p:spPr>
          <a:xfrm>
            <a:off x="3821837" y="2817204"/>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12" name="Picture Placeholder 33">
            <a:extLst>
              <a:ext uri="{FF2B5EF4-FFF2-40B4-BE49-F238E27FC236}">
                <a16:creationId xmlns:a16="http://schemas.microsoft.com/office/drawing/2014/main" id="{155F4CDE-79AF-4EBE-BFE8-70395D099147}"/>
              </a:ext>
            </a:extLst>
          </p:cNvPr>
          <p:cNvPicPr>
            <a:picLocks noChangeAspect="1"/>
          </p:cNvPicPr>
          <p:nvPr/>
        </p:nvPicPr>
        <p:blipFill>
          <a:blip r:embed="rId3"/>
          <a:srcRect t="33246" b="33246"/>
          <a:stretch>
            <a:fillRect/>
          </a:stretch>
        </p:blipFill>
        <p:spPr>
          <a:xfrm>
            <a:off x="0" y="1"/>
            <a:ext cx="12192000" cy="2237029"/>
          </a:xfrm>
          <a:prstGeom prst="rect">
            <a:avLst/>
          </a:prstGeom>
        </p:spPr>
      </p:pic>
      <p:pic>
        <p:nvPicPr>
          <p:cNvPr id="5" name="Picture 2" descr="I care if you listen reviews preamble — qasim ali naqvi">
            <a:extLst>
              <a:ext uri="{FF2B5EF4-FFF2-40B4-BE49-F238E27FC236}">
                <a16:creationId xmlns:a16="http://schemas.microsoft.com/office/drawing/2014/main" id="{7F3C3642-6CB7-40A7-98D1-106BFEABE6FC}"/>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8058" b="38408"/>
          <a:stretch/>
        </p:blipFill>
        <p:spPr bwMode="auto">
          <a:xfrm>
            <a:off x="437965" y="2263979"/>
            <a:ext cx="3414944" cy="803673"/>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43C0DB9F-C780-48B2-BC03-98BF810CF9A7}"/>
              </a:ext>
            </a:extLst>
          </p:cNvPr>
          <p:cNvCxnSpPr>
            <a:cxnSpLocks/>
          </p:cNvCxnSpPr>
          <p:nvPr/>
        </p:nvCxnSpPr>
        <p:spPr>
          <a:xfrm>
            <a:off x="648070" y="3067652"/>
            <a:ext cx="2974020"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Title 1">
            <a:extLst>
              <a:ext uri="{FF2B5EF4-FFF2-40B4-BE49-F238E27FC236}">
                <a16:creationId xmlns:a16="http://schemas.microsoft.com/office/drawing/2014/main" id="{13DBE1FD-6EE9-9C28-DDC6-3889BA5A161B}"/>
              </a:ext>
            </a:extLst>
          </p:cNvPr>
          <p:cNvSpPr txBox="1">
            <a:spLocks/>
          </p:cNvSpPr>
          <p:nvPr/>
        </p:nvSpPr>
        <p:spPr>
          <a:xfrm>
            <a:off x="3232226" y="494755"/>
            <a:ext cx="5329562" cy="707357"/>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4800" b="1" dirty="0">
                <a:solidFill>
                  <a:schemeClr val="accent2"/>
                </a:solidFill>
                <a:latin typeface="Baskerville Old Face" panose="02020602080505020303" pitchFamily="18" charset="0"/>
              </a:rPr>
              <a:t>CONCLUSION</a:t>
            </a:r>
          </a:p>
        </p:txBody>
      </p:sp>
    </p:spTree>
    <p:extLst>
      <p:ext uri="{BB962C8B-B14F-4D97-AF65-F5344CB8AC3E}">
        <p14:creationId xmlns:p14="http://schemas.microsoft.com/office/powerpoint/2010/main" val="15355691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circle(in)">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935E3-8799-8B1B-BE70-8B187BE4C76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3BB0F5-D80C-1B81-62BE-4A66472D997C}"/>
              </a:ext>
            </a:extLst>
          </p:cNvPr>
          <p:cNvSpPr>
            <a:spLocks noGrp="1"/>
          </p:cNvSpPr>
          <p:nvPr>
            <p:ph idx="1"/>
          </p:nvPr>
        </p:nvSpPr>
        <p:spPr>
          <a:xfrm>
            <a:off x="437965" y="3343688"/>
            <a:ext cx="11316069" cy="3333156"/>
          </a:xfrm>
        </p:spPr>
        <p:txBody>
          <a:bodyPr>
            <a:noAutofit/>
          </a:bodyPr>
          <a:lstStyle/>
          <a:p>
            <a:pPr>
              <a:lnSpc>
                <a:spcPct val="100000"/>
              </a:lnSpc>
              <a:spcBef>
                <a:spcPts val="0"/>
              </a:spcBef>
              <a:buFont typeface="Wingdings" panose="05000000000000000000" pitchFamily="2" charset="2"/>
              <a:buChar char="ü"/>
            </a:pPr>
            <a:endParaRPr lang="en-US" sz="2000" dirty="0">
              <a:latin typeface="Book Antiqua" panose="02040602050305030304" pitchFamily="18" charset="0"/>
            </a:endParaRPr>
          </a:p>
          <a:p>
            <a:pPr>
              <a:lnSpc>
                <a:spcPct val="100000"/>
              </a:lnSpc>
              <a:spcBef>
                <a:spcPts val="0"/>
              </a:spcBef>
              <a:buFont typeface="Wingdings" panose="05000000000000000000" pitchFamily="2" charset="2"/>
              <a:buChar char="ü"/>
            </a:pPr>
            <a:r>
              <a:rPr lang="en-US" sz="2000" dirty="0">
                <a:latin typeface="Book Antiqua" panose="02040602050305030304" pitchFamily="18" charset="0"/>
              </a:rPr>
              <a:t>refuse to make reasonable accommodations for persons with disabilities, in land use and zoning regulations, policies and procedures</a:t>
            </a:r>
          </a:p>
          <a:p>
            <a:pPr>
              <a:lnSpc>
                <a:spcPct val="100000"/>
              </a:lnSpc>
              <a:spcBef>
                <a:spcPts val="0"/>
              </a:spcBef>
              <a:buFont typeface="Wingdings" panose="05000000000000000000" pitchFamily="2" charset="2"/>
              <a:buChar char="ü"/>
            </a:pPr>
            <a:endParaRPr lang="en-US" sz="2000" dirty="0">
              <a:latin typeface="Book Antiqua" panose="02040602050305030304" pitchFamily="18" charset="0"/>
            </a:endParaRPr>
          </a:p>
          <a:p>
            <a:pPr>
              <a:lnSpc>
                <a:spcPct val="100000"/>
              </a:lnSpc>
              <a:spcBef>
                <a:spcPts val="0"/>
              </a:spcBef>
              <a:buFont typeface="Wingdings" panose="05000000000000000000" pitchFamily="2" charset="2"/>
              <a:buChar char="ü"/>
            </a:pPr>
            <a:r>
              <a:rPr lang="en-US" sz="2000" dirty="0">
                <a:latin typeface="Book Antiqua" panose="02040602050305030304" pitchFamily="18" charset="0"/>
              </a:rPr>
              <a:t>deny a building, renovation, special use permit or re-zoning based on objections to residents of the development or home</a:t>
            </a:r>
          </a:p>
          <a:p>
            <a:pPr>
              <a:lnSpc>
                <a:spcPct val="100000"/>
              </a:lnSpc>
              <a:spcBef>
                <a:spcPts val="0"/>
              </a:spcBef>
              <a:buFont typeface="Wingdings" panose="05000000000000000000" pitchFamily="2" charset="2"/>
              <a:buChar char="ü"/>
            </a:pPr>
            <a:endParaRPr lang="en-US" sz="2000" dirty="0">
              <a:latin typeface="Book Antiqua" panose="02040602050305030304" pitchFamily="18" charset="0"/>
            </a:endParaRPr>
          </a:p>
          <a:p>
            <a:pPr>
              <a:lnSpc>
                <a:spcPct val="100000"/>
              </a:lnSpc>
              <a:spcBef>
                <a:spcPts val="0"/>
              </a:spcBef>
              <a:buFont typeface="Wingdings" panose="05000000000000000000" pitchFamily="2" charset="2"/>
              <a:buChar char="ü"/>
            </a:pPr>
            <a:r>
              <a:rPr lang="en-US" sz="2000" dirty="0">
                <a:latin typeface="Book Antiqua" panose="02040602050305030304" pitchFamily="18" charset="0"/>
              </a:rPr>
              <a:t>require persons with disabilities to request permits to live in single-family zones while not requiring persons without disabilities to request such permits.</a:t>
            </a:r>
          </a:p>
          <a:p>
            <a:pPr>
              <a:lnSpc>
                <a:spcPct val="100000"/>
              </a:lnSpc>
              <a:spcBef>
                <a:spcPts val="0"/>
              </a:spcBef>
              <a:buFont typeface="Wingdings" panose="05000000000000000000" pitchFamily="2" charset="2"/>
              <a:buChar char="ü"/>
            </a:pPr>
            <a:endParaRPr lang="en-US" sz="2000" dirty="0">
              <a:latin typeface="Book Antiqua" panose="02040602050305030304" pitchFamily="18" charset="0"/>
            </a:endParaRPr>
          </a:p>
          <a:p>
            <a:pPr>
              <a:lnSpc>
                <a:spcPct val="100000"/>
              </a:lnSpc>
              <a:spcBef>
                <a:spcPts val="0"/>
              </a:spcBef>
              <a:buFont typeface="Wingdings" panose="05000000000000000000" pitchFamily="2" charset="2"/>
              <a:buChar char="ü"/>
            </a:pPr>
            <a:endParaRPr lang="en-US" sz="2000" dirty="0">
              <a:latin typeface="Book Antiqua" panose="02040602050305030304" pitchFamily="18" charset="0"/>
            </a:endParaRPr>
          </a:p>
        </p:txBody>
      </p:sp>
      <p:sp>
        <p:nvSpPr>
          <p:cNvPr id="2" name="Oval 1">
            <a:extLst>
              <a:ext uri="{FF2B5EF4-FFF2-40B4-BE49-F238E27FC236}">
                <a16:creationId xmlns:a16="http://schemas.microsoft.com/office/drawing/2014/main" id="{358E9934-99FD-228E-4785-4EC7D73A66E2}"/>
              </a:ext>
            </a:extLst>
          </p:cNvPr>
          <p:cNvSpPr/>
          <p:nvPr/>
        </p:nvSpPr>
        <p:spPr>
          <a:xfrm>
            <a:off x="4446231" y="2820978"/>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99284A76-0738-650E-C72F-E6F4906DFDB0}"/>
              </a:ext>
            </a:extLst>
          </p:cNvPr>
          <p:cNvSpPr/>
          <p:nvPr/>
        </p:nvSpPr>
        <p:spPr>
          <a:xfrm>
            <a:off x="4165106" y="2820978"/>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032B858C-EF78-A851-95EF-4C2F88ECFF08}"/>
              </a:ext>
            </a:extLst>
          </p:cNvPr>
          <p:cNvSpPr/>
          <p:nvPr/>
        </p:nvSpPr>
        <p:spPr>
          <a:xfrm>
            <a:off x="3821837" y="2817204"/>
            <a:ext cx="62144"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12" name="Picture Placeholder 33">
            <a:extLst>
              <a:ext uri="{FF2B5EF4-FFF2-40B4-BE49-F238E27FC236}">
                <a16:creationId xmlns:a16="http://schemas.microsoft.com/office/drawing/2014/main" id="{62846362-15FD-9800-8AF3-EBC51F3DE7E3}"/>
              </a:ext>
            </a:extLst>
          </p:cNvPr>
          <p:cNvPicPr>
            <a:picLocks noChangeAspect="1"/>
          </p:cNvPicPr>
          <p:nvPr/>
        </p:nvPicPr>
        <p:blipFill>
          <a:blip r:embed="rId3"/>
          <a:srcRect t="33246" b="33246"/>
          <a:stretch>
            <a:fillRect/>
          </a:stretch>
        </p:blipFill>
        <p:spPr>
          <a:xfrm>
            <a:off x="0" y="1"/>
            <a:ext cx="12192000" cy="2237029"/>
          </a:xfrm>
          <a:prstGeom prst="rect">
            <a:avLst/>
          </a:prstGeom>
        </p:spPr>
      </p:pic>
      <p:pic>
        <p:nvPicPr>
          <p:cNvPr id="5" name="Picture 2" descr="I care if you listen reviews preamble — qasim ali naqvi">
            <a:extLst>
              <a:ext uri="{FF2B5EF4-FFF2-40B4-BE49-F238E27FC236}">
                <a16:creationId xmlns:a16="http://schemas.microsoft.com/office/drawing/2014/main" id="{6C637646-F597-086E-0423-F989E71160E3}"/>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8058" b="38408"/>
          <a:stretch/>
        </p:blipFill>
        <p:spPr bwMode="auto">
          <a:xfrm>
            <a:off x="437965" y="2263979"/>
            <a:ext cx="3414944" cy="803673"/>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A4A294DA-8FCD-C720-5C1C-CC3B01F9A8A6}"/>
              </a:ext>
            </a:extLst>
          </p:cNvPr>
          <p:cNvCxnSpPr>
            <a:cxnSpLocks/>
          </p:cNvCxnSpPr>
          <p:nvPr/>
        </p:nvCxnSpPr>
        <p:spPr>
          <a:xfrm>
            <a:off x="648070" y="3067652"/>
            <a:ext cx="2974020"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Title 1">
            <a:extLst>
              <a:ext uri="{FF2B5EF4-FFF2-40B4-BE49-F238E27FC236}">
                <a16:creationId xmlns:a16="http://schemas.microsoft.com/office/drawing/2014/main" id="{B4C268B5-04B0-782A-0E82-E485EDCC965D}"/>
              </a:ext>
            </a:extLst>
          </p:cNvPr>
          <p:cNvSpPr txBox="1">
            <a:spLocks/>
          </p:cNvSpPr>
          <p:nvPr/>
        </p:nvSpPr>
        <p:spPr>
          <a:xfrm>
            <a:off x="3232226" y="494755"/>
            <a:ext cx="5329562" cy="707357"/>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4800" b="1" dirty="0">
                <a:solidFill>
                  <a:schemeClr val="accent2"/>
                </a:solidFill>
                <a:latin typeface="Baskerville Old Face" panose="02020602080505020303" pitchFamily="18" charset="0"/>
              </a:rPr>
              <a:t>CONCLUSION</a:t>
            </a:r>
          </a:p>
        </p:txBody>
      </p:sp>
    </p:spTree>
    <p:extLst>
      <p:ext uri="{BB962C8B-B14F-4D97-AF65-F5344CB8AC3E}">
        <p14:creationId xmlns:p14="http://schemas.microsoft.com/office/powerpoint/2010/main" val="1481410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circle(in)">
                                      <p:cBhvr>
                                        <p:cTn id="1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3F9A722-C416-4CA0-9E81-3AB439623A87}"/>
              </a:ext>
            </a:extLst>
          </p:cNvPr>
          <p:cNvSpPr>
            <a:spLocks noGrp="1"/>
          </p:cNvSpPr>
          <p:nvPr>
            <p:ph type="title"/>
          </p:nvPr>
        </p:nvSpPr>
        <p:spPr>
          <a:xfrm>
            <a:off x="330211" y="408672"/>
            <a:ext cx="5908291" cy="758293"/>
          </a:xfrm>
        </p:spPr>
        <p:txBody>
          <a:bodyPr>
            <a:noAutofit/>
          </a:bodyPr>
          <a:lstStyle/>
          <a:p>
            <a:pPr algn="l"/>
            <a:r>
              <a:rPr lang="en-US" b="1" dirty="0">
                <a:latin typeface="Times New Roman" panose="02020603050405020304" pitchFamily="18" charset="0"/>
                <a:cs typeface="Times New Roman" panose="02020603050405020304" pitchFamily="18" charset="0"/>
              </a:rPr>
              <a:t>Discrimination Says…</a:t>
            </a:r>
            <a:endParaRPr lang="en-US" b="1" dirty="0">
              <a:solidFill>
                <a:srgbClr val="195785"/>
              </a:solidFill>
              <a:latin typeface="Times New Roman" panose="02020603050405020304" pitchFamily="18" charset="0"/>
              <a:cs typeface="Times New Roman" panose="02020603050405020304" pitchFamily="18" charset="0"/>
            </a:endParaRPr>
          </a:p>
        </p:txBody>
      </p:sp>
      <p:pic>
        <p:nvPicPr>
          <p:cNvPr id="30" name="Picture Placeholder 29">
            <a:extLst>
              <a:ext uri="{FF2B5EF4-FFF2-40B4-BE49-F238E27FC236}">
                <a16:creationId xmlns:a16="http://schemas.microsoft.com/office/drawing/2014/main" id="{0D1C6E22-88B1-42E4-9FDA-6AF90BA7E32F}"/>
              </a:ext>
            </a:extLst>
          </p:cNvPr>
          <p:cNvPicPr>
            <a:picLocks noGrp="1" noChangeAspect="1"/>
          </p:cNvPicPr>
          <p:nvPr>
            <p:ph type="pic" sz="quarter" idx="11"/>
          </p:nvPr>
        </p:nvPicPr>
        <p:blipFill>
          <a:blip r:embed="rId3"/>
          <a:srcRect l="14538" r="14538"/>
          <a:stretch>
            <a:fillRect/>
          </a:stretch>
        </p:blipFill>
        <p:spPr>
          <a:xfrm>
            <a:off x="0" y="4359360"/>
            <a:ext cx="3054096" cy="2498640"/>
          </a:xfrm>
        </p:spPr>
      </p:pic>
      <p:pic>
        <p:nvPicPr>
          <p:cNvPr id="10" name="Picture Placeholder 9">
            <a:extLst>
              <a:ext uri="{FF2B5EF4-FFF2-40B4-BE49-F238E27FC236}">
                <a16:creationId xmlns:a16="http://schemas.microsoft.com/office/drawing/2014/main" id="{9156E604-D957-40E2-B7B6-110DE00B7198}"/>
              </a:ext>
            </a:extLst>
          </p:cNvPr>
          <p:cNvPicPr>
            <a:picLocks noGrp="1" noChangeAspect="1"/>
          </p:cNvPicPr>
          <p:nvPr>
            <p:ph type="pic" sz="quarter" idx="12"/>
          </p:nvPr>
        </p:nvPicPr>
        <p:blipFill>
          <a:blip r:embed="rId4"/>
          <a:srcRect l="8280" r="8280"/>
          <a:stretch>
            <a:fillRect/>
          </a:stretch>
        </p:blipFill>
        <p:spPr/>
      </p:pic>
      <p:pic>
        <p:nvPicPr>
          <p:cNvPr id="3" name="Picture 2">
            <a:extLst>
              <a:ext uri="{FF2B5EF4-FFF2-40B4-BE49-F238E27FC236}">
                <a16:creationId xmlns:a16="http://schemas.microsoft.com/office/drawing/2014/main" id="{7DE16853-A0D6-4488-B410-0371E5277B50}"/>
              </a:ext>
            </a:extLst>
          </p:cNvPr>
          <p:cNvPicPr>
            <a:picLocks noChangeAspect="1"/>
          </p:cNvPicPr>
          <p:nvPr/>
        </p:nvPicPr>
        <p:blipFill>
          <a:blip r:embed="rId5"/>
          <a:stretch>
            <a:fillRect/>
          </a:stretch>
        </p:blipFill>
        <p:spPr>
          <a:xfrm>
            <a:off x="4660027" y="1766020"/>
            <a:ext cx="2962797" cy="2627014"/>
          </a:xfrm>
          <a:prstGeom prst="rect">
            <a:avLst/>
          </a:prstGeom>
        </p:spPr>
      </p:pic>
      <p:pic>
        <p:nvPicPr>
          <p:cNvPr id="4" name="Picture 3">
            <a:extLst>
              <a:ext uri="{FF2B5EF4-FFF2-40B4-BE49-F238E27FC236}">
                <a16:creationId xmlns:a16="http://schemas.microsoft.com/office/drawing/2014/main" id="{9EFB1552-E9B0-4D30-B0CB-C57C10CD6BE6}"/>
              </a:ext>
            </a:extLst>
          </p:cNvPr>
          <p:cNvPicPr>
            <a:picLocks noChangeAspect="1"/>
          </p:cNvPicPr>
          <p:nvPr/>
        </p:nvPicPr>
        <p:blipFill>
          <a:blip r:embed="rId6"/>
          <a:stretch>
            <a:fillRect/>
          </a:stretch>
        </p:blipFill>
        <p:spPr>
          <a:xfrm>
            <a:off x="3051718" y="4379935"/>
            <a:ext cx="3747960" cy="2498640"/>
          </a:xfrm>
          <a:prstGeom prst="rect">
            <a:avLst/>
          </a:prstGeom>
        </p:spPr>
      </p:pic>
      <p:pic>
        <p:nvPicPr>
          <p:cNvPr id="9" name="Picture 8">
            <a:extLst>
              <a:ext uri="{FF2B5EF4-FFF2-40B4-BE49-F238E27FC236}">
                <a16:creationId xmlns:a16="http://schemas.microsoft.com/office/drawing/2014/main" id="{1FEE47FF-BBE4-4756-A406-A7DFF02EBC00}"/>
              </a:ext>
            </a:extLst>
          </p:cNvPr>
          <p:cNvPicPr>
            <a:picLocks noChangeAspect="1"/>
          </p:cNvPicPr>
          <p:nvPr/>
        </p:nvPicPr>
        <p:blipFill>
          <a:blip r:embed="rId7"/>
          <a:stretch>
            <a:fillRect/>
          </a:stretch>
        </p:blipFill>
        <p:spPr>
          <a:xfrm>
            <a:off x="0" y="1778226"/>
            <a:ext cx="4651085" cy="2602814"/>
          </a:xfrm>
          <a:prstGeom prst="rect">
            <a:avLst/>
          </a:prstGeom>
        </p:spPr>
      </p:pic>
      <p:pic>
        <p:nvPicPr>
          <p:cNvPr id="16" name="Picture 15">
            <a:extLst>
              <a:ext uri="{FF2B5EF4-FFF2-40B4-BE49-F238E27FC236}">
                <a16:creationId xmlns:a16="http://schemas.microsoft.com/office/drawing/2014/main" id="{8C5DAFAA-4F74-419F-B243-EC1FE9FF3C77}"/>
              </a:ext>
            </a:extLst>
          </p:cNvPr>
          <p:cNvPicPr>
            <a:picLocks noChangeAspect="1"/>
          </p:cNvPicPr>
          <p:nvPr/>
        </p:nvPicPr>
        <p:blipFill>
          <a:blip r:embed="rId8"/>
          <a:stretch>
            <a:fillRect/>
          </a:stretch>
        </p:blipFill>
        <p:spPr>
          <a:xfrm>
            <a:off x="7492752" y="1769032"/>
            <a:ext cx="4699247" cy="2643326"/>
          </a:xfrm>
          <a:prstGeom prst="rect">
            <a:avLst/>
          </a:prstGeom>
        </p:spPr>
      </p:pic>
      <p:sp>
        <p:nvSpPr>
          <p:cNvPr id="2" name="Rectangle 1">
            <a:extLst>
              <a:ext uri="{FF2B5EF4-FFF2-40B4-BE49-F238E27FC236}">
                <a16:creationId xmlns:a16="http://schemas.microsoft.com/office/drawing/2014/main" id="{B95A10E1-7CC6-48FD-BCD4-783F5126996F}"/>
              </a:ext>
            </a:extLst>
          </p:cNvPr>
          <p:cNvSpPr/>
          <p:nvPr/>
        </p:nvSpPr>
        <p:spPr>
          <a:xfrm>
            <a:off x="7066019" y="143053"/>
            <a:ext cx="3603872" cy="1323439"/>
          </a:xfrm>
          <a:prstGeom prst="rect">
            <a:avLst/>
          </a:prstGeom>
        </p:spPr>
        <p:txBody>
          <a:bodyPr wrap="none">
            <a:spAutoFit/>
          </a:bodyPr>
          <a:lstStyle/>
          <a:p>
            <a:r>
              <a:rPr lang="en-US" sz="8000" dirty="0">
                <a:solidFill>
                  <a:srgbClr val="C00000"/>
                </a:solidFill>
                <a:latin typeface="Times New Roman" panose="02020603050405020304" pitchFamily="18" charset="0"/>
                <a:cs typeface="Times New Roman" panose="02020603050405020304" pitchFamily="18" charset="0"/>
              </a:rPr>
              <a:t>NIMBY</a:t>
            </a:r>
            <a:endParaRPr lang="en-US" sz="8000" dirty="0"/>
          </a:p>
        </p:txBody>
      </p:sp>
      <p:pic>
        <p:nvPicPr>
          <p:cNvPr id="7" name="Picture 6" descr="A picture containing outdoor, building, sky, tree&#10;&#10;AI-generated content may be incorrect.">
            <a:extLst>
              <a:ext uri="{FF2B5EF4-FFF2-40B4-BE49-F238E27FC236}">
                <a16:creationId xmlns:a16="http://schemas.microsoft.com/office/drawing/2014/main" id="{70445C7A-EEE4-DDA7-1BE8-89C7CD239500}"/>
              </a:ext>
            </a:extLst>
          </p:cNvPr>
          <p:cNvPicPr>
            <a:picLocks noChangeAspect="1"/>
          </p:cNvPicPr>
          <p:nvPr/>
        </p:nvPicPr>
        <p:blipFill>
          <a:blip r:embed="rId9"/>
          <a:stretch>
            <a:fillRect/>
          </a:stretch>
        </p:blipFill>
        <p:spPr>
          <a:xfrm>
            <a:off x="8867955" y="4412358"/>
            <a:ext cx="3317740" cy="2432543"/>
          </a:xfrm>
          <a:prstGeom prst="rect">
            <a:avLst/>
          </a:prstGeom>
        </p:spPr>
      </p:pic>
    </p:spTree>
    <p:extLst>
      <p:ext uri="{BB962C8B-B14F-4D97-AF65-F5344CB8AC3E}">
        <p14:creationId xmlns:p14="http://schemas.microsoft.com/office/powerpoint/2010/main" val="3446394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1+#ppt_w/2"/>
                                          </p:val>
                                        </p:tav>
                                        <p:tav tm="100000">
                                          <p:val>
                                            <p:strVal val="#ppt_x"/>
                                          </p:val>
                                        </p:tav>
                                      </p:tavLst>
                                    </p:anim>
                                    <p:anim calcmode="lin" valueType="num">
                                      <p:cBhvr additive="base">
                                        <p:cTn id="8" dur="1000" fill="hold"/>
                                        <p:tgtEl>
                                          <p:spTgt spid="30"/>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6"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1+#ppt_w/2"/>
                                          </p:val>
                                        </p:tav>
                                        <p:tav tm="100000">
                                          <p:val>
                                            <p:strVal val="#ppt_x"/>
                                          </p:val>
                                        </p:tav>
                                      </p:tavLst>
                                    </p:anim>
                                    <p:anim calcmode="lin" valueType="num">
                                      <p:cBhvr additive="base">
                                        <p:cTn id="13" dur="10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1+#ppt_w/2"/>
                                          </p:val>
                                        </p:tav>
                                        <p:tav tm="100000">
                                          <p:val>
                                            <p:strVal val="#ppt_x"/>
                                          </p:val>
                                        </p:tav>
                                      </p:tavLst>
                                    </p:anim>
                                    <p:anim calcmode="lin" valueType="num">
                                      <p:cBhvr additive="base">
                                        <p:cTn id="18" dur="10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3" fill="hold" nodeType="afterEffect">
                                  <p:stCondLst>
                                    <p:cond delay="90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1000" fill="hold"/>
                                        <p:tgtEl>
                                          <p:spTgt spid="4"/>
                                        </p:tgtEl>
                                        <p:attrNameLst>
                                          <p:attrName>ppt_x</p:attrName>
                                        </p:attrNameLst>
                                      </p:cBhvr>
                                      <p:tavLst>
                                        <p:tav tm="0">
                                          <p:val>
                                            <p:strVal val="1+#ppt_w/2"/>
                                          </p:val>
                                        </p:tav>
                                        <p:tav tm="100000">
                                          <p:val>
                                            <p:strVal val="#ppt_x"/>
                                          </p:val>
                                        </p:tav>
                                      </p:tavLst>
                                    </p:anim>
                                    <p:anim calcmode="lin" valueType="num">
                                      <p:cBhvr additive="base">
                                        <p:cTn id="23" dur="1000" fill="hold"/>
                                        <p:tgtEl>
                                          <p:spTgt spid="4"/>
                                        </p:tgtEl>
                                        <p:attrNameLst>
                                          <p:attrName>ppt_y</p:attrName>
                                        </p:attrNameLst>
                                      </p:cBhvr>
                                      <p:tavLst>
                                        <p:tav tm="0">
                                          <p:val>
                                            <p:strVal val="0-#ppt_h/2"/>
                                          </p:val>
                                        </p:tav>
                                        <p:tav tm="100000">
                                          <p:val>
                                            <p:strVal val="#ppt_y"/>
                                          </p:val>
                                        </p:tav>
                                      </p:tavLst>
                                    </p:anim>
                                  </p:childTnLst>
                                </p:cTn>
                              </p:par>
                            </p:childTnLst>
                          </p:cTn>
                        </p:par>
                        <p:par>
                          <p:cTn id="24" fill="hold">
                            <p:stCondLst>
                              <p:cond delay="4900"/>
                            </p:stCondLst>
                            <p:childTnLst>
                              <p:par>
                                <p:cTn id="25" presetID="2" presetClass="entr" presetSubtype="12"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000" fill="hold"/>
                                        <p:tgtEl>
                                          <p:spTgt spid="16"/>
                                        </p:tgtEl>
                                        <p:attrNameLst>
                                          <p:attrName>ppt_x</p:attrName>
                                        </p:attrNameLst>
                                      </p:cBhvr>
                                      <p:tavLst>
                                        <p:tav tm="0">
                                          <p:val>
                                            <p:strVal val="0-#ppt_w/2"/>
                                          </p:val>
                                        </p:tav>
                                        <p:tav tm="100000">
                                          <p:val>
                                            <p:strVal val="#ppt_x"/>
                                          </p:val>
                                        </p:tav>
                                      </p:tavLst>
                                    </p:anim>
                                    <p:anim calcmode="lin" valueType="num">
                                      <p:cBhvr additive="base">
                                        <p:cTn id="28" dur="1000" fill="hold"/>
                                        <p:tgtEl>
                                          <p:spTgt spid="16"/>
                                        </p:tgtEl>
                                        <p:attrNameLst>
                                          <p:attrName>ppt_y</p:attrName>
                                        </p:attrNameLst>
                                      </p:cBhvr>
                                      <p:tavLst>
                                        <p:tav tm="0">
                                          <p:val>
                                            <p:strVal val="1+#ppt_h/2"/>
                                          </p:val>
                                        </p:tav>
                                        <p:tav tm="100000">
                                          <p:val>
                                            <p:strVal val="#ppt_y"/>
                                          </p:val>
                                        </p:tav>
                                      </p:tavLst>
                                    </p:anim>
                                  </p:childTnLst>
                                </p:cTn>
                              </p:par>
                            </p:childTnLst>
                          </p:cTn>
                        </p:par>
                        <p:par>
                          <p:cTn id="29" fill="hold">
                            <p:stCondLst>
                              <p:cond delay="5900"/>
                            </p:stCondLst>
                            <p:childTnLst>
                              <p:par>
                                <p:cTn id="30" presetID="2" presetClass="entr" presetSubtype="9"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1000" fill="hold"/>
                                        <p:tgtEl>
                                          <p:spTgt spid="7"/>
                                        </p:tgtEl>
                                        <p:attrNameLst>
                                          <p:attrName>ppt_x</p:attrName>
                                        </p:attrNameLst>
                                      </p:cBhvr>
                                      <p:tavLst>
                                        <p:tav tm="0">
                                          <p:val>
                                            <p:strVal val="0-#ppt_w/2"/>
                                          </p:val>
                                        </p:tav>
                                        <p:tav tm="100000">
                                          <p:val>
                                            <p:strVal val="#ppt_x"/>
                                          </p:val>
                                        </p:tav>
                                      </p:tavLst>
                                    </p:anim>
                                    <p:anim calcmode="lin" valueType="num">
                                      <p:cBhvr additive="base">
                                        <p:cTn id="33"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AAF71F0-E2B4-48A9-BEC2-ED44F3FD880F}"/>
              </a:ext>
            </a:extLst>
          </p:cNvPr>
          <p:cNvSpPr txBox="1"/>
          <p:nvPr/>
        </p:nvSpPr>
        <p:spPr>
          <a:xfrm>
            <a:off x="0" y="413851"/>
            <a:ext cx="12192000" cy="314117"/>
          </a:xfrm>
          <a:prstGeom prst="rect">
            <a:avLst/>
          </a:prstGeom>
          <a:solidFill>
            <a:srgbClr val="195785"/>
          </a:solidFill>
        </p:spPr>
        <p:txBody>
          <a:bodyPr wrap="square" rtlCol="0">
            <a:spAutoFit/>
          </a:bodyPr>
          <a:lstStyle/>
          <a:p>
            <a:endParaRPr lang="en-US" dirty="0"/>
          </a:p>
        </p:txBody>
      </p:sp>
      <p:sp>
        <p:nvSpPr>
          <p:cNvPr id="2" name="Slide Number Placeholder 1">
            <a:extLst>
              <a:ext uri="{FF2B5EF4-FFF2-40B4-BE49-F238E27FC236}">
                <a16:creationId xmlns:a16="http://schemas.microsoft.com/office/drawing/2014/main" id="{4A6A3F41-4C90-4D16-B967-650D1D9C3383}"/>
              </a:ext>
            </a:extLst>
          </p:cNvPr>
          <p:cNvSpPr>
            <a:spLocks noGrp="1"/>
          </p:cNvSpPr>
          <p:nvPr>
            <p:ph type="sldNum" sz="quarter" idx="12"/>
          </p:nvPr>
        </p:nvSpPr>
        <p:spPr/>
        <p:txBody>
          <a:bodyPr/>
          <a:lstStyle/>
          <a:p>
            <a:endParaRPr lang="en-US" noProof="0" dirty="0"/>
          </a:p>
        </p:txBody>
      </p:sp>
      <p:pic>
        <p:nvPicPr>
          <p:cNvPr id="5" name="Picture 4" descr="C:\Documents and Settings\vjwatson\Local Settings\Temporary Internet Files\Content.IE5\EHAT818J\MPj04230360000[1].jpg">
            <a:extLst>
              <a:ext uri="{FF2B5EF4-FFF2-40B4-BE49-F238E27FC236}">
                <a16:creationId xmlns:a16="http://schemas.microsoft.com/office/drawing/2014/main" id="{9113DC19-612D-4428-BE5B-24ECBF083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9670" y="4575990"/>
            <a:ext cx="2376904" cy="2282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03AFCA01-9F44-4E86-B65D-43B62BD67C66}"/>
              </a:ext>
            </a:extLst>
          </p:cNvPr>
          <p:cNvPicPr>
            <a:picLocks noChangeAspect="1"/>
          </p:cNvPicPr>
          <p:nvPr/>
        </p:nvPicPr>
        <p:blipFill>
          <a:blip r:embed="rId3"/>
          <a:stretch>
            <a:fillRect/>
          </a:stretch>
        </p:blipFill>
        <p:spPr>
          <a:xfrm>
            <a:off x="5936574" y="4575990"/>
            <a:ext cx="3018959" cy="2275942"/>
          </a:xfrm>
          <a:prstGeom prst="rect">
            <a:avLst/>
          </a:prstGeom>
        </p:spPr>
      </p:pic>
      <p:pic>
        <p:nvPicPr>
          <p:cNvPr id="9" name="Picture 8" descr="174,743 Sold Sign Stock Photos, Pictures &amp; Royalty-Free Images - iStock">
            <a:extLst>
              <a:ext uri="{FF2B5EF4-FFF2-40B4-BE49-F238E27FC236}">
                <a16:creationId xmlns:a16="http://schemas.microsoft.com/office/drawing/2014/main" id="{23B5F370-C319-4290-AC21-E4FC91B568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6145" y="4582058"/>
            <a:ext cx="3565855" cy="227594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7FFF2E7-DA04-42B9-8201-D2BC2A0DF20A}"/>
              </a:ext>
            </a:extLst>
          </p:cNvPr>
          <p:cNvSpPr txBox="1"/>
          <p:nvPr/>
        </p:nvSpPr>
        <p:spPr>
          <a:xfrm>
            <a:off x="8626145" y="6189516"/>
            <a:ext cx="3669428" cy="584775"/>
          </a:xfrm>
          <a:prstGeom prst="rect">
            <a:avLst/>
          </a:prstGeom>
          <a:noFill/>
        </p:spPr>
        <p:txBody>
          <a:bodyPr wrap="square" rtlCol="0">
            <a:spAutoFit/>
          </a:bodyPr>
          <a:lstStyle/>
          <a:p>
            <a:r>
              <a:rPr lang="en-US" sz="3200" b="1" dirty="0"/>
              <a:t>Jet’s Group Home</a:t>
            </a:r>
          </a:p>
        </p:txBody>
      </p:sp>
      <p:pic>
        <p:nvPicPr>
          <p:cNvPr id="13" name="Picture 10" descr="Residential Services | Toward Independent Living and Learning">
            <a:extLst>
              <a:ext uri="{FF2B5EF4-FFF2-40B4-BE49-F238E27FC236}">
                <a16:creationId xmlns:a16="http://schemas.microsoft.com/office/drawing/2014/main" id="{7CB31413-1AF4-43B6-B4FA-4B88690C33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5991"/>
            <a:ext cx="3821172" cy="228201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Couple Buy Home.TIF">
            <a:extLst>
              <a:ext uri="{FF2B5EF4-FFF2-40B4-BE49-F238E27FC236}">
                <a16:creationId xmlns:a16="http://schemas.microsoft.com/office/drawing/2014/main" id="{5800284A-AEF6-4CFB-8F7F-0C4973A44C6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 y="2192783"/>
            <a:ext cx="3550855" cy="236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53D527E-5F17-448A-A0A0-92942F1A6D77}"/>
              </a:ext>
            </a:extLst>
          </p:cNvPr>
          <p:cNvPicPr>
            <a:picLocks noChangeAspect="1"/>
          </p:cNvPicPr>
          <p:nvPr/>
        </p:nvPicPr>
        <p:blipFill rotWithShape="1">
          <a:blip r:embed="rId7"/>
          <a:srcRect l="4059"/>
          <a:stretch/>
        </p:blipFill>
        <p:spPr>
          <a:xfrm>
            <a:off x="7380842" y="750966"/>
            <a:ext cx="4799266" cy="3831092"/>
          </a:xfrm>
          <a:prstGeom prst="rect">
            <a:avLst/>
          </a:prstGeom>
        </p:spPr>
      </p:pic>
      <p:pic>
        <p:nvPicPr>
          <p:cNvPr id="15" name="Picture 14">
            <a:extLst>
              <a:ext uri="{FF2B5EF4-FFF2-40B4-BE49-F238E27FC236}">
                <a16:creationId xmlns:a16="http://schemas.microsoft.com/office/drawing/2014/main" id="{AF5A004E-2FE2-4C2E-80ED-181731D43280}"/>
              </a:ext>
            </a:extLst>
          </p:cNvPr>
          <p:cNvPicPr>
            <a:picLocks noChangeAspect="1"/>
          </p:cNvPicPr>
          <p:nvPr/>
        </p:nvPicPr>
        <p:blipFill rotWithShape="1">
          <a:blip r:embed="rId8"/>
          <a:srcRect t="7553" r="12345"/>
          <a:stretch/>
        </p:blipFill>
        <p:spPr>
          <a:xfrm>
            <a:off x="3307212" y="2192783"/>
            <a:ext cx="4076916" cy="2406205"/>
          </a:xfrm>
          <a:prstGeom prst="rect">
            <a:avLst/>
          </a:prstGeom>
        </p:spPr>
      </p:pic>
      <p:sp>
        <p:nvSpPr>
          <p:cNvPr id="7" name="TextBox 6">
            <a:extLst>
              <a:ext uri="{FF2B5EF4-FFF2-40B4-BE49-F238E27FC236}">
                <a16:creationId xmlns:a16="http://schemas.microsoft.com/office/drawing/2014/main" id="{A7C8FCCF-5A65-2F53-1C47-642820BA4DA9}"/>
              </a:ext>
            </a:extLst>
          </p:cNvPr>
          <p:cNvSpPr txBox="1"/>
          <p:nvPr/>
        </p:nvSpPr>
        <p:spPr>
          <a:xfrm>
            <a:off x="160463" y="799323"/>
            <a:ext cx="6293498" cy="731520"/>
          </a:xfrm>
          <a:prstGeom prst="rect">
            <a:avLst/>
          </a:prstGeom>
          <a:noFill/>
        </p:spPr>
        <p:txBody>
          <a:bodyPr wrap="square">
            <a:spAutoFit/>
          </a:bodyPr>
          <a:lstStyle/>
          <a:p>
            <a:r>
              <a:rPr lang="en-US" sz="3600" dirty="0">
                <a:solidFill>
                  <a:schemeClr val="tx1"/>
                </a:solidFill>
                <a:latin typeface="Times New Roman" panose="02020603050405020304" pitchFamily="18" charset="0"/>
                <a:cs typeface="Times New Roman" panose="02020603050405020304" pitchFamily="18" charset="0"/>
              </a:rPr>
              <a:t>The Fair Housing Law Says…</a:t>
            </a:r>
            <a:br>
              <a:rPr lang="en-US" sz="1800"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16" name="TextBox 15">
            <a:extLst>
              <a:ext uri="{FF2B5EF4-FFF2-40B4-BE49-F238E27FC236}">
                <a16:creationId xmlns:a16="http://schemas.microsoft.com/office/drawing/2014/main" id="{F8B33C20-42DE-52B8-32B6-A9CD38B130E6}"/>
              </a:ext>
            </a:extLst>
          </p:cNvPr>
          <p:cNvSpPr txBox="1"/>
          <p:nvPr/>
        </p:nvSpPr>
        <p:spPr>
          <a:xfrm>
            <a:off x="1376862" y="1449115"/>
            <a:ext cx="6293498" cy="646331"/>
          </a:xfrm>
          <a:prstGeom prst="rect">
            <a:avLst/>
          </a:prstGeom>
          <a:noFill/>
        </p:spPr>
        <p:txBody>
          <a:bodyPr wrap="square">
            <a:spAutoFit/>
          </a:bodyPr>
          <a:lstStyle/>
          <a:p>
            <a:r>
              <a:rPr lang="en-US" sz="3600" dirty="0">
                <a:solidFill>
                  <a:srgbClr val="C00000"/>
                </a:solidFill>
                <a:latin typeface="Times New Roman" panose="02020603050405020304" pitchFamily="18" charset="0"/>
                <a:cs typeface="Times New Roman" panose="02020603050405020304" pitchFamily="18" charset="0"/>
              </a:rPr>
              <a:t>Live Anywhere You Can Afford</a:t>
            </a:r>
            <a:endParaRPr lang="en-US" sz="3600" dirty="0">
              <a:solidFill>
                <a:srgbClr val="C00000"/>
              </a:solidFill>
            </a:endParaRPr>
          </a:p>
        </p:txBody>
      </p:sp>
    </p:spTree>
    <p:extLst>
      <p:ext uri="{BB962C8B-B14F-4D97-AF65-F5344CB8AC3E}">
        <p14:creationId xmlns:p14="http://schemas.microsoft.com/office/powerpoint/2010/main" val="165590074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clrChange>
              <a:clrFrom>
                <a:srgbClr val="FFFFFF"/>
              </a:clrFrom>
              <a:clrTo>
                <a:srgbClr val="FFFFFF">
                  <a:alpha val="0"/>
                </a:srgbClr>
              </a:clrTo>
            </a:clrChange>
          </a:blip>
          <a:stretch>
            <a:fillRect/>
          </a:stretch>
        </p:blipFill>
        <p:spPr>
          <a:xfrm>
            <a:off x="3439746" y="152400"/>
            <a:ext cx="5345338" cy="3492398"/>
          </a:xfrm>
          <a:prstGeom prst="rect">
            <a:avLst/>
          </a:prstGeom>
        </p:spPr>
      </p:pic>
      <p:pic>
        <p:nvPicPr>
          <p:cNvPr id="8194" name="Picture 2" descr="Image result for question images"/>
          <p:cNvPicPr>
            <a:picLocks noChangeAspect="1" noChangeArrowheads="1"/>
          </p:cNvPicPr>
          <p:nvPr/>
        </p:nvPicPr>
        <p:blipFill>
          <a:blip r:embed="rId3" cstate="print">
            <a:clrChange>
              <a:clrFrom>
                <a:srgbClr val="F3F3F3"/>
              </a:clrFrom>
              <a:clrTo>
                <a:srgbClr val="F3F3F3">
                  <a:alpha val="0"/>
                </a:srgbClr>
              </a:clrTo>
            </a:clrChange>
            <a:extLst>
              <a:ext uri="{28A0092B-C50C-407E-A947-70E740481C1C}">
                <a14:useLocalDpi xmlns:a14="http://schemas.microsoft.com/office/drawing/2010/main" val="0"/>
              </a:ext>
            </a:extLst>
          </a:blip>
          <a:srcRect/>
          <a:stretch>
            <a:fillRect/>
          </a:stretch>
        </p:blipFill>
        <p:spPr bwMode="auto">
          <a:xfrm>
            <a:off x="4580050" y="4615394"/>
            <a:ext cx="2383217" cy="180171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question images"/>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7223" y="3992270"/>
            <a:ext cx="2438400" cy="168005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Image result for question images"/>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377" y="3277874"/>
            <a:ext cx="2047875" cy="223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487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8200"/>
                                        </p:tgtEl>
                                        <p:attrNameLst>
                                          <p:attrName>r</p:attrName>
                                        </p:attrNameLst>
                                      </p:cBhvr>
                                    </p:animRot>
                                    <p:animRot by="-240000">
                                      <p:cBhvr>
                                        <p:cTn id="7" dur="200" fill="hold">
                                          <p:stCondLst>
                                            <p:cond delay="200"/>
                                          </p:stCondLst>
                                        </p:cTn>
                                        <p:tgtEl>
                                          <p:spTgt spid="8200"/>
                                        </p:tgtEl>
                                        <p:attrNameLst>
                                          <p:attrName>r</p:attrName>
                                        </p:attrNameLst>
                                      </p:cBhvr>
                                    </p:animRot>
                                    <p:animRot by="240000">
                                      <p:cBhvr>
                                        <p:cTn id="8" dur="200" fill="hold">
                                          <p:stCondLst>
                                            <p:cond delay="400"/>
                                          </p:stCondLst>
                                        </p:cTn>
                                        <p:tgtEl>
                                          <p:spTgt spid="8200"/>
                                        </p:tgtEl>
                                        <p:attrNameLst>
                                          <p:attrName>r</p:attrName>
                                        </p:attrNameLst>
                                      </p:cBhvr>
                                    </p:animRot>
                                    <p:animRot by="-240000">
                                      <p:cBhvr>
                                        <p:cTn id="9" dur="200" fill="hold">
                                          <p:stCondLst>
                                            <p:cond delay="600"/>
                                          </p:stCondLst>
                                        </p:cTn>
                                        <p:tgtEl>
                                          <p:spTgt spid="8200"/>
                                        </p:tgtEl>
                                        <p:attrNameLst>
                                          <p:attrName>r</p:attrName>
                                        </p:attrNameLst>
                                      </p:cBhvr>
                                    </p:animRot>
                                    <p:animRot by="120000">
                                      <p:cBhvr>
                                        <p:cTn id="10" dur="200" fill="hold">
                                          <p:stCondLst>
                                            <p:cond delay="800"/>
                                          </p:stCondLst>
                                        </p:cTn>
                                        <p:tgtEl>
                                          <p:spTgt spid="8200"/>
                                        </p:tgtEl>
                                        <p:attrNameLst>
                                          <p:attrName>r</p:attrName>
                                        </p:attrNameLst>
                                      </p:cBhvr>
                                    </p:animRot>
                                  </p:childTnLst>
                                </p:cTn>
                              </p:par>
                              <p:par>
                                <p:cTn id="11" presetID="53" presetClass="entr" presetSubtype="16" fill="hold" nodeType="withEffect">
                                  <p:stCondLst>
                                    <p:cond delay="0"/>
                                  </p:stCondLst>
                                  <p:childTnLst>
                                    <p:set>
                                      <p:cBhvr>
                                        <p:cTn id="12" dur="1" fill="hold">
                                          <p:stCondLst>
                                            <p:cond delay="0"/>
                                          </p:stCondLst>
                                        </p:cTn>
                                        <p:tgtEl>
                                          <p:spTgt spid="8198"/>
                                        </p:tgtEl>
                                        <p:attrNameLst>
                                          <p:attrName>style.visibility</p:attrName>
                                        </p:attrNameLst>
                                      </p:cBhvr>
                                      <p:to>
                                        <p:strVal val="visible"/>
                                      </p:to>
                                    </p:set>
                                    <p:anim calcmode="lin" valueType="num">
                                      <p:cBhvr>
                                        <p:cTn id="13" dur="500" fill="hold"/>
                                        <p:tgtEl>
                                          <p:spTgt spid="8198"/>
                                        </p:tgtEl>
                                        <p:attrNameLst>
                                          <p:attrName>ppt_w</p:attrName>
                                        </p:attrNameLst>
                                      </p:cBhvr>
                                      <p:tavLst>
                                        <p:tav tm="0">
                                          <p:val>
                                            <p:fltVal val="0"/>
                                          </p:val>
                                        </p:tav>
                                        <p:tav tm="100000">
                                          <p:val>
                                            <p:strVal val="#ppt_w"/>
                                          </p:val>
                                        </p:tav>
                                      </p:tavLst>
                                    </p:anim>
                                    <p:anim calcmode="lin" valueType="num">
                                      <p:cBhvr>
                                        <p:cTn id="14" dur="500" fill="hold"/>
                                        <p:tgtEl>
                                          <p:spTgt spid="8198"/>
                                        </p:tgtEl>
                                        <p:attrNameLst>
                                          <p:attrName>ppt_h</p:attrName>
                                        </p:attrNameLst>
                                      </p:cBhvr>
                                      <p:tavLst>
                                        <p:tav tm="0">
                                          <p:val>
                                            <p:fltVal val="0"/>
                                          </p:val>
                                        </p:tav>
                                        <p:tav tm="100000">
                                          <p:val>
                                            <p:strVal val="#ppt_h"/>
                                          </p:val>
                                        </p:tav>
                                      </p:tavLst>
                                    </p:anim>
                                    <p:animEffect transition="in" filter="fade">
                                      <p:cBhvr>
                                        <p:cTn id="15" dur="500"/>
                                        <p:tgtEl>
                                          <p:spTgt spid="8198"/>
                                        </p:tgtEl>
                                      </p:cBhvr>
                                    </p:animEffect>
                                  </p:childTnLst>
                                </p:cTn>
                              </p:par>
                              <p:par>
                                <p:cTn id="16" presetID="31"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2000" fill="hold"/>
                                        <p:tgtEl>
                                          <p:spTgt spid="2"/>
                                        </p:tgtEl>
                                        <p:attrNameLst>
                                          <p:attrName>ppt_w</p:attrName>
                                        </p:attrNameLst>
                                      </p:cBhvr>
                                      <p:tavLst>
                                        <p:tav tm="0">
                                          <p:val>
                                            <p:fltVal val="0"/>
                                          </p:val>
                                        </p:tav>
                                        <p:tav tm="100000">
                                          <p:val>
                                            <p:strVal val="#ppt_w"/>
                                          </p:val>
                                        </p:tav>
                                      </p:tavLst>
                                    </p:anim>
                                    <p:anim calcmode="lin" valueType="num">
                                      <p:cBhvr>
                                        <p:cTn id="19" dur="2000" fill="hold"/>
                                        <p:tgtEl>
                                          <p:spTgt spid="2"/>
                                        </p:tgtEl>
                                        <p:attrNameLst>
                                          <p:attrName>ppt_h</p:attrName>
                                        </p:attrNameLst>
                                      </p:cBhvr>
                                      <p:tavLst>
                                        <p:tav tm="0">
                                          <p:val>
                                            <p:fltVal val="0"/>
                                          </p:val>
                                        </p:tav>
                                        <p:tav tm="100000">
                                          <p:val>
                                            <p:strVal val="#ppt_h"/>
                                          </p:val>
                                        </p:tav>
                                      </p:tavLst>
                                    </p:anim>
                                    <p:anim calcmode="lin" valueType="num">
                                      <p:cBhvr>
                                        <p:cTn id="20" dur="2000" fill="hold"/>
                                        <p:tgtEl>
                                          <p:spTgt spid="2"/>
                                        </p:tgtEl>
                                        <p:attrNameLst>
                                          <p:attrName>style.rotation</p:attrName>
                                        </p:attrNameLst>
                                      </p:cBhvr>
                                      <p:tavLst>
                                        <p:tav tm="0">
                                          <p:val>
                                            <p:fltVal val="90"/>
                                          </p:val>
                                        </p:tav>
                                        <p:tav tm="100000">
                                          <p:val>
                                            <p:fltVal val="0"/>
                                          </p:val>
                                        </p:tav>
                                      </p:tavLst>
                                    </p:anim>
                                    <p:animEffect transition="in" filter="fade">
                                      <p:cBhvr>
                                        <p:cTn id="21" dur="2000"/>
                                        <p:tgtEl>
                                          <p:spTgt spid="2"/>
                                        </p:tgtEl>
                                      </p:cBhvr>
                                    </p:animEffect>
                                  </p:childTnLst>
                                </p:cTn>
                              </p:par>
                              <p:par>
                                <p:cTn id="22" presetID="6" presetClass="entr" presetSubtype="16" fill="hold" nodeType="withEffect">
                                  <p:stCondLst>
                                    <p:cond delay="0"/>
                                  </p:stCondLst>
                                  <p:childTnLst>
                                    <p:set>
                                      <p:cBhvr>
                                        <p:cTn id="23" dur="1" fill="hold">
                                          <p:stCondLst>
                                            <p:cond delay="0"/>
                                          </p:stCondLst>
                                        </p:cTn>
                                        <p:tgtEl>
                                          <p:spTgt spid="8194"/>
                                        </p:tgtEl>
                                        <p:attrNameLst>
                                          <p:attrName>style.visibility</p:attrName>
                                        </p:attrNameLst>
                                      </p:cBhvr>
                                      <p:to>
                                        <p:strVal val="visible"/>
                                      </p:to>
                                    </p:set>
                                    <p:animEffect transition="in" filter="circle(in)">
                                      <p:cBhvr>
                                        <p:cTn id="24"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9">
            <a:extLst>
              <a:ext uri="{FF2B5EF4-FFF2-40B4-BE49-F238E27FC236}">
                <a16:creationId xmlns:a16="http://schemas.microsoft.com/office/drawing/2014/main" id="{359F5311-D339-43AD-8780-8A1526A34AB9}"/>
              </a:ext>
            </a:extLst>
          </p:cNvPr>
          <p:cNvPicPr>
            <a:picLocks noChangeAspect="1"/>
          </p:cNvPicPr>
          <p:nvPr/>
        </p:nvPicPr>
        <p:blipFill>
          <a:blip r:embed="rId3">
            <a:extLst>
              <a:ext uri="{28A0092B-C50C-407E-A947-70E740481C1C}">
                <a14:useLocalDpi xmlns:a14="http://schemas.microsoft.com/office/drawing/2010/main" val="0"/>
              </a:ext>
            </a:extLst>
          </a:blip>
          <a:srcRect t="19563" b="19563"/>
          <a:stretch>
            <a:fillRect/>
          </a:stretch>
        </p:blipFill>
        <p:spPr>
          <a:xfrm>
            <a:off x="1" y="29993"/>
            <a:ext cx="11085582" cy="6584950"/>
          </a:xfrm>
          <a:prstGeom prst="rect">
            <a:avLst/>
          </a:prstGeom>
        </p:spPr>
      </p:pic>
      <p:pic>
        <p:nvPicPr>
          <p:cNvPr id="12" name="Picture Placeholder 11">
            <a:extLst>
              <a:ext uri="{FF2B5EF4-FFF2-40B4-BE49-F238E27FC236}">
                <a16:creationId xmlns:a16="http://schemas.microsoft.com/office/drawing/2014/main" id="{21CC4DA4-63BD-4986-879B-E9310B5D5928}"/>
              </a:ext>
            </a:extLst>
          </p:cNvPr>
          <p:cNvPicPr>
            <a:picLocks noGrp="1" noChangeAspect="1"/>
          </p:cNvPicPr>
          <p:nvPr>
            <p:ph type="pic" sz="quarter" idx="14"/>
          </p:nvPr>
        </p:nvPicPr>
        <p:blipFill>
          <a:blip r:embed="rId4"/>
          <a:srcRect l="14117" r="14117"/>
          <a:stretch>
            <a:fillRect/>
          </a:stretch>
        </p:blipFill>
        <p:spPr/>
      </p:pic>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6860130" y="4477177"/>
            <a:ext cx="4648200" cy="1162800"/>
          </a:xfrm>
        </p:spPr>
        <p:txBody>
          <a:bodyPr>
            <a:normAutofit/>
          </a:bodyPr>
          <a:lstStyle/>
          <a:p>
            <a:pPr algn="ctr"/>
            <a:r>
              <a:rPr lang="en-US" sz="2400" dirty="0">
                <a:latin typeface="Bell MT" panose="02020503060305020303" pitchFamily="18" charset="0"/>
              </a:rPr>
              <a:t>Stark County Fair Housing Dept. 330-451-7775</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57</a:t>
            </a:fld>
            <a:endParaRPr lang="en-US" dirty="0"/>
          </a:p>
        </p:txBody>
      </p:sp>
      <p:sp>
        <p:nvSpPr>
          <p:cNvPr id="20" name="Rectangle 19">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rot="21259849">
            <a:off x="8509228" y="3611279"/>
            <a:ext cx="1469970" cy="19719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10" name="Text Box 2">
            <a:extLst>
              <a:ext uri="{FF2B5EF4-FFF2-40B4-BE49-F238E27FC236}">
                <a16:creationId xmlns:a16="http://schemas.microsoft.com/office/drawing/2014/main" id="{2AD27EC3-B163-4744-998A-66894967B884}"/>
              </a:ext>
            </a:extLst>
          </p:cNvPr>
          <p:cNvSpPr txBox="1">
            <a:spLocks noChangeArrowheads="1"/>
          </p:cNvSpPr>
          <p:nvPr/>
        </p:nvSpPr>
        <p:spPr bwMode="auto">
          <a:xfrm>
            <a:off x="204424" y="1718188"/>
            <a:ext cx="2648731" cy="6818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300"/>
              </a:spcAft>
              <a:buClrTx/>
              <a:buSzTx/>
              <a:buFontTx/>
              <a:buNone/>
              <a:tabLst/>
            </a:pPr>
            <a:r>
              <a:rPr kumimoji="0" lang="en-US" altLang="en-US" sz="2000" b="1" i="1" u="none" strike="noStrike" cap="none" normalizeH="0" baseline="0" dirty="0">
                <a:ln>
                  <a:noFill/>
                </a:ln>
                <a:solidFill>
                  <a:srgbClr val="000000"/>
                </a:solidFill>
                <a:effectLst/>
                <a:latin typeface="Bell MT" panose="02020503060305020303" pitchFamily="18" charset="0"/>
                <a:cs typeface="Andalus" panose="02020603050405020304" pitchFamily="18" charset="-78"/>
              </a:rPr>
              <a:t>Valerie Watson</a:t>
            </a:r>
          </a:p>
          <a:p>
            <a:pPr marL="0" marR="0" lvl="0" indent="0" algn="ctr" defTabSz="914400" rtl="0" eaLnBrk="0" fontAlgn="base" latinLnBrk="0" hangingPunct="0">
              <a:lnSpc>
                <a:spcPct val="100000"/>
              </a:lnSpc>
              <a:spcBef>
                <a:spcPct val="0"/>
              </a:spcBef>
              <a:spcAft>
                <a:spcPts val="300"/>
              </a:spcAft>
              <a:buClrTx/>
              <a:buSzTx/>
              <a:buFontTx/>
              <a:buNone/>
              <a:tabLst/>
            </a:pPr>
            <a:r>
              <a:rPr kumimoji="0" lang="en-US" altLang="en-US" sz="2000" b="1" i="0" u="none" strike="noStrike" cap="none" normalizeH="0" baseline="0" dirty="0">
                <a:ln>
                  <a:noFill/>
                </a:ln>
                <a:solidFill>
                  <a:srgbClr val="000000"/>
                </a:solidFill>
                <a:effectLst/>
                <a:latin typeface="Bell MT" panose="02020503060305020303" pitchFamily="18" charset="0"/>
                <a:cs typeface="Andalus" panose="02020603050405020304" pitchFamily="18" charset="-78"/>
              </a:rPr>
              <a:t>Fair Housing Manager</a:t>
            </a:r>
          </a:p>
          <a:p>
            <a:pPr marL="0" marR="0" lvl="0" indent="0" algn="ctr" defTabSz="914400" rtl="0" eaLnBrk="0" fontAlgn="base" latinLnBrk="0" hangingPunct="0">
              <a:lnSpc>
                <a:spcPct val="100000"/>
              </a:lnSpc>
              <a:spcBef>
                <a:spcPct val="0"/>
              </a:spcBef>
              <a:spcAft>
                <a:spcPts val="300"/>
              </a:spcAft>
              <a:buClrTx/>
              <a:buSzTx/>
              <a:buFontTx/>
              <a:buNone/>
              <a:tabLst/>
            </a:pPr>
            <a:endParaRPr lang="en-US" altLang="en-US" sz="1600" b="1" dirty="0">
              <a:solidFill>
                <a:srgbClr val="000000"/>
              </a:solidFill>
              <a:latin typeface="Bell MT" panose="02020503060305020303" pitchFamily="18" charset="0"/>
              <a:cs typeface="Andalus" panose="02020603050405020304" pitchFamily="18" charset="-78"/>
            </a:endParaRPr>
          </a:p>
          <a:p>
            <a:pPr marL="0" marR="0" lvl="0" indent="0" algn="ctr" defTabSz="914400" rtl="0" eaLnBrk="0" fontAlgn="base" latinLnBrk="0" hangingPunct="0">
              <a:lnSpc>
                <a:spcPct val="100000"/>
              </a:lnSpc>
              <a:spcBef>
                <a:spcPct val="0"/>
              </a:spcBef>
              <a:spcAft>
                <a:spcPts val="300"/>
              </a:spcAft>
              <a:buClrTx/>
              <a:buSzTx/>
              <a:buFontTx/>
              <a:buNone/>
              <a:tabLst/>
            </a:pPr>
            <a:endParaRPr kumimoji="0" lang="en-US" altLang="en-US" sz="2000" i="0" u="none" strike="noStrike" cap="none" normalizeH="0" baseline="0" dirty="0">
              <a:ln>
                <a:noFill/>
              </a:ln>
              <a:solidFill>
                <a:srgbClr val="000000"/>
              </a:solidFill>
              <a:effectLst/>
              <a:latin typeface="Bell MT" panose="02020503060305020303" pitchFamily="18" charset="0"/>
              <a:cs typeface="Andalus" panose="02020603050405020304"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ndalus" panose="02020603050405020304" pitchFamily="18" charset="-78"/>
              <a:cs typeface="Andalus" panose="02020603050405020304" pitchFamily="18" charset="-78"/>
            </a:endParaRPr>
          </a:p>
        </p:txBody>
      </p:sp>
      <p:pic>
        <p:nvPicPr>
          <p:cNvPr id="15" name="Picture 14" descr="EQLHSOPP">
            <a:extLst>
              <a:ext uri="{FF2B5EF4-FFF2-40B4-BE49-F238E27FC236}">
                <a16:creationId xmlns:a16="http://schemas.microsoft.com/office/drawing/2014/main" id="{68F6911C-E22F-499D-90B1-612AC560E83A}"/>
              </a:ext>
            </a:extLst>
          </p:cNvPr>
          <p:cNvPicPr preferRelativeResize="0">
            <a:picLocks noChangeArrowheads="1"/>
          </p:cNvPicPr>
          <p:nvPr/>
        </p:nvPicPr>
        <p:blipFill>
          <a:blip r:embed="rId5"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rcRect/>
          <a:stretch>
            <a:fillRect/>
          </a:stretch>
        </p:blipFill>
        <p:spPr bwMode="auto">
          <a:xfrm>
            <a:off x="204424" y="5522976"/>
            <a:ext cx="1167614" cy="97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sp>
        <p:nvSpPr>
          <p:cNvPr id="2" name="Rectangle 1">
            <a:extLst>
              <a:ext uri="{FF2B5EF4-FFF2-40B4-BE49-F238E27FC236}">
                <a16:creationId xmlns:a16="http://schemas.microsoft.com/office/drawing/2014/main" id="{13E3C25F-2C85-4581-95F4-ED721C495DA1}"/>
              </a:ext>
            </a:extLst>
          </p:cNvPr>
          <p:cNvSpPr/>
          <p:nvPr/>
        </p:nvSpPr>
        <p:spPr>
          <a:xfrm rot="456654">
            <a:off x="1725878" y="5018936"/>
            <a:ext cx="3347648" cy="369332"/>
          </a:xfrm>
          <a:prstGeom prst="rect">
            <a:avLst/>
          </a:prstGeom>
        </p:spPr>
        <p:txBody>
          <a:bodyPr wrap="none">
            <a:spAutoFit/>
          </a:bodyPr>
          <a:lstStyle/>
          <a:p>
            <a:pPr lvl="0" algn="ctr" eaLnBrk="0" fontAlgn="base" hangingPunct="0">
              <a:spcBef>
                <a:spcPct val="0"/>
              </a:spcBef>
              <a:spcAft>
                <a:spcPts val="300"/>
              </a:spcAft>
            </a:pPr>
            <a:r>
              <a:rPr lang="en-US" altLang="en-US" b="1" dirty="0">
                <a:solidFill>
                  <a:srgbClr val="000000"/>
                </a:solidFill>
                <a:latin typeface="Bell MT" panose="02020503060305020303" pitchFamily="18" charset="0"/>
                <a:cs typeface="Andalus" panose="02020603050405020304" pitchFamily="18" charset="-78"/>
                <a:hlinkClick r:id="rId6"/>
              </a:rPr>
              <a:t>vjwatson@starkcountyohio.gov</a:t>
            </a:r>
            <a:endParaRPr lang="en-US" altLang="en-US" b="1" dirty="0">
              <a:solidFill>
                <a:srgbClr val="000000"/>
              </a:solidFill>
              <a:latin typeface="Bell MT" panose="02020503060305020303" pitchFamily="18" charset="0"/>
              <a:cs typeface="Andalus" panose="02020603050405020304" pitchFamily="18" charset="-78"/>
            </a:endParaRPr>
          </a:p>
        </p:txBody>
      </p:sp>
      <p:sp>
        <p:nvSpPr>
          <p:cNvPr id="4" name="Rectangle 3">
            <a:extLst>
              <a:ext uri="{FF2B5EF4-FFF2-40B4-BE49-F238E27FC236}">
                <a16:creationId xmlns:a16="http://schemas.microsoft.com/office/drawing/2014/main" id="{5B33CC94-7191-4941-A30D-D43B85AC8C18}"/>
              </a:ext>
            </a:extLst>
          </p:cNvPr>
          <p:cNvSpPr/>
          <p:nvPr/>
        </p:nvSpPr>
        <p:spPr>
          <a:xfrm rot="21239276">
            <a:off x="8439776" y="3567566"/>
            <a:ext cx="1622560" cy="276999"/>
          </a:xfrm>
          <a:prstGeom prst="rect">
            <a:avLst/>
          </a:prstGeom>
        </p:spPr>
        <p:txBody>
          <a:bodyPr wrap="none">
            <a:spAutoFit/>
          </a:bodyPr>
          <a:lstStyle/>
          <a:p>
            <a:pPr lvl="0" algn="ctr" eaLnBrk="0" fontAlgn="base" hangingPunct="0">
              <a:spcBef>
                <a:spcPct val="0"/>
              </a:spcBef>
              <a:spcAft>
                <a:spcPts val="300"/>
              </a:spcAft>
            </a:pPr>
            <a:r>
              <a:rPr lang="en-US" altLang="en-US" sz="1200" b="1" dirty="0">
                <a:solidFill>
                  <a:schemeClr val="bg1"/>
                </a:solidFill>
                <a:latin typeface="Arial" panose="020B0604020202020204" pitchFamily="34" charset="0"/>
                <a:cs typeface="Arial" panose="020B0604020202020204" pitchFamily="34" charset="0"/>
              </a:rPr>
              <a:t>Canton, Ohio 44702</a:t>
            </a:r>
          </a:p>
        </p:txBody>
      </p:sp>
      <p:pic>
        <p:nvPicPr>
          <p:cNvPr id="3074" name="Picture 2" descr="Thank You Images – Browse 268,388 Stock Photos, Vectors, and Video | Adobe  Stock">
            <a:extLst>
              <a:ext uri="{FF2B5EF4-FFF2-40B4-BE49-F238E27FC236}">
                <a16:creationId xmlns:a16="http://schemas.microsoft.com/office/drawing/2014/main" id="{6043F228-6672-4D84-8555-BDEA56F3015E}"/>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1199" t="20627" r="10380" b="18397"/>
          <a:stretch/>
        </p:blipFill>
        <p:spPr bwMode="auto">
          <a:xfrm>
            <a:off x="0" y="172357"/>
            <a:ext cx="3956096" cy="13089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photos.mycapture.com/CREP/REMOTES/23484263E.jpg">
            <a:extLst>
              <a:ext uri="{FF2B5EF4-FFF2-40B4-BE49-F238E27FC236}">
                <a16:creationId xmlns:a16="http://schemas.microsoft.com/office/drawing/2014/main" id="{83D4D396-3426-46C9-8857-5BF02794A3E3}"/>
              </a:ext>
            </a:extLst>
          </p:cNvPr>
          <p:cNvPicPr/>
          <p:nvPr/>
        </p:nvPicPr>
        <p:blipFill rotWithShape="1">
          <a:blip r:embed="rId8" r:link="rId9" cstate="print">
            <a:extLst>
              <a:ext uri="{28A0092B-C50C-407E-A947-70E740481C1C}">
                <a14:useLocalDpi xmlns:a14="http://schemas.microsoft.com/office/drawing/2010/main" val="0"/>
              </a:ext>
            </a:extLst>
          </a:blip>
          <a:srcRect l="13095" r="6995" b="20000"/>
          <a:stretch/>
        </p:blipFill>
        <p:spPr bwMode="auto">
          <a:xfrm>
            <a:off x="600830" y="2424586"/>
            <a:ext cx="1855917" cy="1795763"/>
          </a:xfrm>
          <a:prstGeom prst="ellipse">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4917513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gradFill>
          <a:gsLst>
            <a:gs pos="38000">
              <a:schemeClr val="accent1">
                <a:lumMod val="5000"/>
                <a:lumOff val="95000"/>
              </a:schemeClr>
            </a:gs>
            <a:gs pos="64000">
              <a:srgbClr val="195785"/>
            </a:gs>
            <a:gs pos="83000">
              <a:srgbClr val="E28700"/>
            </a:gs>
            <a:gs pos="100000">
              <a:schemeClr val="bg1"/>
            </a:gs>
          </a:gsLst>
          <a:lin ang="5400000" scaled="1"/>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0F4A521-2D5F-4C29-AA31-22D9E10148AB}"/>
              </a:ext>
            </a:extLst>
          </p:cNvPr>
          <p:cNvSpPr txBox="1"/>
          <p:nvPr/>
        </p:nvSpPr>
        <p:spPr>
          <a:xfrm>
            <a:off x="2054441" y="3446760"/>
            <a:ext cx="7847860" cy="2585323"/>
          </a:xfrm>
          <a:prstGeom prst="rect">
            <a:avLst/>
          </a:prstGeom>
          <a:solidFill>
            <a:srgbClr val="E28700"/>
          </a:solidFill>
          <a:ln>
            <a:solidFill>
              <a:schemeClr val="tx2"/>
            </a:solidFill>
          </a:ln>
          <a:effectLst>
            <a:glow rad="228600">
              <a:schemeClr val="accent1">
                <a:satMod val="175000"/>
                <a:alpha val="40000"/>
              </a:schemeClr>
            </a:glow>
          </a:effectLst>
          <a:scene3d>
            <a:camera prst="orthographicFront"/>
            <a:lightRig rig="threePt" dir="t"/>
          </a:scene3d>
          <a:sp3d>
            <a:bevelT w="114300" prst="hardEdge"/>
          </a:sp3d>
        </p:spPr>
        <p:txBody>
          <a:bodyPr wrap="square" rtlCol="0">
            <a:spAutoFit/>
          </a:bodyPr>
          <a:lstStyle/>
          <a:p>
            <a:pPr algn="ctr"/>
            <a:r>
              <a:rPr lang="en-US" dirty="0">
                <a:latin typeface="Times New Roman" panose="02020603050405020304" pitchFamily="18" charset="0"/>
                <a:cs typeface="Times New Roman" panose="02020603050405020304" pitchFamily="18" charset="0"/>
              </a:rPr>
              <a:t>JOINT STATEMENT OF THE DEPARTMENT OF HOUSING AND URBAN</a:t>
            </a:r>
          </a:p>
          <a:p>
            <a:pPr algn="ctr"/>
            <a:r>
              <a:rPr lang="en-US" dirty="0">
                <a:latin typeface="Times New Roman" panose="02020603050405020304" pitchFamily="18" charset="0"/>
                <a:cs typeface="Times New Roman" panose="02020603050405020304" pitchFamily="18" charset="0"/>
              </a:rPr>
              <a:t>DEVELOPMENT AND THE DEPARTMENT OF JUSTICE</a:t>
            </a:r>
          </a:p>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STATE AND LOCAL LAND USE LAWS AND PRACTICES AND THE APPLICATION OF THE FAIR HOUSING ACT</a:t>
            </a:r>
          </a:p>
          <a:p>
            <a:endParaRPr lang="en-US" b="1" u="sng" dirty="0">
              <a:latin typeface="Times New Roman" panose="02020603050405020304" pitchFamily="18" charset="0"/>
              <a:cs typeface="Times New Roman" panose="02020603050405020304" pitchFamily="18" charset="0"/>
            </a:endParaRPr>
          </a:p>
          <a:p>
            <a:endParaRPr lang="en-US" b="1" u="sng" dirty="0">
              <a:latin typeface="Times New Roman" panose="02020603050405020304" pitchFamily="18" charset="0"/>
              <a:cs typeface="Times New Roman" panose="02020603050405020304" pitchFamily="18" charset="0"/>
            </a:endParaRPr>
          </a:p>
          <a:p>
            <a:pPr algn="ctr"/>
            <a:r>
              <a:rPr lang="en-US" b="1" u="sng" dirty="0">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https://www.justice.gov/opa/file/912366/download</a:t>
            </a:r>
            <a:endParaRPr lang="en-US" b="1" u="sng" dirty="0">
              <a:solidFill>
                <a:schemeClr val="bg1"/>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028" name="Picture 4" descr="HUD Logo 400x400 - Bay Area Legal Aid">
            <a:extLst>
              <a:ext uri="{FF2B5EF4-FFF2-40B4-BE49-F238E27FC236}">
                <a16:creationId xmlns:a16="http://schemas.microsoft.com/office/drawing/2014/main" id="{47EEADDA-FD2A-445B-B5A8-4C352E5C3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73" y="564838"/>
            <a:ext cx="1607968" cy="16079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eveal Global Consulting, LLC Agrees to Pay $820K for Improper Billing  Defense Intelligence Agency &gt; DCAA &gt; Article View">
            <a:extLst>
              <a:ext uri="{FF2B5EF4-FFF2-40B4-BE49-F238E27FC236}">
                <a16:creationId xmlns:a16="http://schemas.microsoft.com/office/drawing/2014/main" id="{D745D6B8-66A1-4622-956C-BA53AA56A2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4924" y="562621"/>
            <a:ext cx="1884285" cy="188428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CA4135B9-DB4F-4D05-B7F1-7E8D77D1B555}"/>
              </a:ext>
            </a:extLst>
          </p:cNvPr>
          <p:cNvSpPr>
            <a:spLocks noGrp="1"/>
          </p:cNvSpPr>
          <p:nvPr>
            <p:ph type="title"/>
          </p:nvPr>
        </p:nvSpPr>
        <p:spPr>
          <a:xfrm>
            <a:off x="2148397" y="1287519"/>
            <a:ext cx="7315200" cy="949654"/>
          </a:xfrm>
        </p:spPr>
        <p:txBody>
          <a:bodyPr/>
          <a:lstStyle/>
          <a:p>
            <a:pPr algn="ctr"/>
            <a:r>
              <a:rPr lang="en-US" altLang="en-US" sz="4000" i="1" dirty="0">
                <a:solidFill>
                  <a:srgbClr val="195785"/>
                </a:solidFill>
                <a:latin typeface="Arial" panose="020B0604020202020204" pitchFamily="34" charset="0"/>
              </a:rPr>
              <a:t>OTHER RESOURCE</a:t>
            </a:r>
            <a:br>
              <a:rPr lang="en-US" altLang="en-US" sz="4000" dirty="0">
                <a:solidFill>
                  <a:schemeClr val="tx1"/>
                </a:solidFill>
                <a:latin typeface="Arial" panose="020B0604020202020204" pitchFamily="34" charset="0"/>
              </a:rPr>
            </a:br>
            <a:endParaRPr lang="en-US" dirty="0"/>
          </a:p>
        </p:txBody>
      </p:sp>
    </p:spTree>
    <p:extLst>
      <p:ext uri="{BB962C8B-B14F-4D97-AF65-F5344CB8AC3E}">
        <p14:creationId xmlns:p14="http://schemas.microsoft.com/office/powerpoint/2010/main" val="23294850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E15DE5-A6A9-46F5-832E-3B27701D9E22}"/>
              </a:ext>
            </a:extLst>
          </p:cNvPr>
          <p:cNvSpPr>
            <a:spLocks noGrp="1"/>
          </p:cNvSpPr>
          <p:nvPr>
            <p:ph type="sldNum" sz="quarter" idx="12"/>
          </p:nvPr>
        </p:nvSpPr>
        <p:spPr/>
        <p:txBody>
          <a:bodyPr/>
          <a:lstStyle/>
          <a:p>
            <a:fld id="{F603CDE5-C1D8-4EDD-870F-A498BAFA520F}" type="slidenum">
              <a:rPr lang="en-US" noProof="0" smtClean="0"/>
              <a:t>59</a:t>
            </a:fld>
            <a:endParaRPr lang="en-US" noProof="0" dirty="0"/>
          </a:p>
        </p:txBody>
      </p:sp>
      <p:sp>
        <p:nvSpPr>
          <p:cNvPr id="4" name="Rectangle 3">
            <a:extLst>
              <a:ext uri="{FF2B5EF4-FFF2-40B4-BE49-F238E27FC236}">
                <a16:creationId xmlns:a16="http://schemas.microsoft.com/office/drawing/2014/main" id="{23EEA145-D782-41A3-9CCD-59E7B37633CF}"/>
              </a:ext>
            </a:extLst>
          </p:cNvPr>
          <p:cNvSpPr/>
          <p:nvPr/>
        </p:nvSpPr>
        <p:spPr>
          <a:xfrm>
            <a:off x="346229" y="1767006"/>
            <a:ext cx="11501644" cy="3323987"/>
          </a:xfrm>
          <a:prstGeom prst="rect">
            <a:avLst/>
          </a:prstGeom>
        </p:spPr>
        <p:txBody>
          <a:bodyPr wrap="square">
            <a:spAutoFit/>
          </a:bodyPr>
          <a:lstStyle/>
          <a:p>
            <a:pPr marL="285750" indent="-285750">
              <a:buFont typeface="Wingdings" panose="05000000000000000000" pitchFamily="2" charset="2"/>
              <a:buChar char="v"/>
            </a:pPr>
            <a:r>
              <a:rPr lang="en-US" sz="1400" dirty="0">
                <a:latin typeface="Bookman Old Style" panose="02050604050505020204" pitchFamily="18" charset="0"/>
              </a:rPr>
              <a:t>HUD/DOJ Joint Statement “Group Homes, Local Land Use &amp; the Fair Housing Act”</a:t>
            </a:r>
          </a:p>
          <a:p>
            <a:r>
              <a:rPr lang="en-US" sz="1400" dirty="0">
                <a:latin typeface="Bookman Old Style" panose="02050604050505020204" pitchFamily="18" charset="0"/>
              </a:rPr>
              <a:t>      </a:t>
            </a:r>
            <a:r>
              <a:rPr lang="en-US" sz="1400" dirty="0">
                <a:latin typeface="Bookman Old Style" panose="02050604050505020204" pitchFamily="18" charset="0"/>
                <a:hlinkClick r:id="rId3"/>
              </a:rPr>
              <a:t>https://www.justice.gov/crt/joint-statement-department-justice-and-department-housing-and-urban-development</a:t>
            </a:r>
            <a:endParaRPr lang="en-US" sz="1400" dirty="0">
              <a:latin typeface="Bookman Old Style" panose="02050604050505020204" pitchFamily="18" charset="0"/>
            </a:endParaRPr>
          </a:p>
          <a:p>
            <a:pPr marL="285750" indent="-285750">
              <a:buFont typeface="Wingdings" panose="05000000000000000000" pitchFamily="2" charset="2"/>
              <a:buChar char="v"/>
            </a:pPr>
            <a:endParaRPr lang="en-US" sz="1400" dirty="0">
              <a:latin typeface="Bookman Old Style" panose="02050604050505020204" pitchFamily="18" charset="0"/>
              <a:cs typeface="Times New Roman" panose="02020603050405020304" pitchFamily="18" charset="0"/>
            </a:endParaRPr>
          </a:p>
          <a:p>
            <a:pPr marL="285750" indent="-285750">
              <a:buFont typeface="Wingdings" panose="05000000000000000000" pitchFamily="2" charset="2"/>
              <a:buChar char="v"/>
            </a:pPr>
            <a:endParaRPr lang="en-US" sz="1400" dirty="0">
              <a:latin typeface="Bookman Old Style" panose="02050604050505020204" pitchFamily="18" charset="0"/>
              <a:cs typeface="Times New Roman" panose="02020603050405020304" pitchFamily="18" charset="0"/>
            </a:endParaRPr>
          </a:p>
          <a:p>
            <a:pPr marL="285750" indent="-285750">
              <a:buFont typeface="Wingdings" panose="05000000000000000000" pitchFamily="2" charset="2"/>
              <a:buChar char="v"/>
            </a:pPr>
            <a:r>
              <a:rPr lang="en-US" sz="1400" dirty="0">
                <a:latin typeface="Bookman Old Style" panose="02050604050505020204" pitchFamily="18" charset="0"/>
              </a:rPr>
              <a:t>Reasonable Accommodations Under the Fair Housing Act</a:t>
            </a:r>
          </a:p>
          <a:p>
            <a:r>
              <a:rPr lang="en-US" sz="1400" dirty="0">
                <a:latin typeface="Bookman Old Style" panose="02050604050505020204" pitchFamily="18" charset="0"/>
              </a:rPr>
              <a:t>      </a:t>
            </a:r>
            <a:r>
              <a:rPr lang="en-US" sz="1400" dirty="0">
                <a:latin typeface="Bookman Old Style" panose="02050604050505020204" pitchFamily="18" charset="0"/>
                <a:hlinkClick r:id="rId4"/>
              </a:rPr>
              <a:t>https://www.hud.gov/sites/documents/huddojstatement.pdf</a:t>
            </a:r>
            <a:endParaRPr lang="en-US" sz="1400" dirty="0">
              <a:latin typeface="Bookman Old Style" panose="02050604050505020204" pitchFamily="18" charset="0"/>
            </a:endParaRPr>
          </a:p>
          <a:p>
            <a:pPr marL="285750" indent="-285750">
              <a:buFont typeface="Wingdings" panose="05000000000000000000" pitchFamily="2" charset="2"/>
              <a:buChar char="v"/>
            </a:pPr>
            <a:endParaRPr lang="en-US" sz="1400" dirty="0">
              <a:latin typeface="Bookman Old Style" panose="02050604050505020204" pitchFamily="18" charset="0"/>
              <a:cs typeface="Times New Roman" panose="02020603050405020304" pitchFamily="18" charset="0"/>
            </a:endParaRPr>
          </a:p>
          <a:p>
            <a:pPr marL="285750" indent="-285750">
              <a:buFont typeface="Wingdings" panose="05000000000000000000" pitchFamily="2" charset="2"/>
              <a:buChar char="v"/>
            </a:pPr>
            <a:endParaRPr lang="en-US" sz="1400" dirty="0">
              <a:latin typeface="Bookman Old Style" panose="02050604050505020204" pitchFamily="18" charset="0"/>
              <a:cs typeface="Times New Roman" panose="02020603050405020304" pitchFamily="18" charset="0"/>
            </a:endParaRPr>
          </a:p>
          <a:p>
            <a:pPr marL="285750" indent="-285750">
              <a:buFont typeface="Wingdings" panose="05000000000000000000" pitchFamily="2" charset="2"/>
              <a:buChar char="v"/>
            </a:pPr>
            <a:r>
              <a:rPr lang="en-US" sz="1400" dirty="0">
                <a:latin typeface="Bookman Old Style" panose="02050604050505020204" pitchFamily="18" charset="0"/>
              </a:rPr>
              <a:t>Reasonable Modifications Under the Fair Housing Act</a:t>
            </a:r>
          </a:p>
          <a:p>
            <a:r>
              <a:rPr lang="en-US" sz="1400" dirty="0">
                <a:latin typeface="Bookman Old Style" panose="02050604050505020204" pitchFamily="18" charset="0"/>
              </a:rPr>
              <a:t>      </a:t>
            </a:r>
            <a:r>
              <a:rPr lang="en-US" sz="1400" dirty="0">
                <a:latin typeface="Bookman Old Style" panose="02050604050505020204" pitchFamily="18" charset="0"/>
                <a:hlinkClick r:id="rId5"/>
              </a:rPr>
              <a:t>https://www.hud.gov/sites/documents/reasonable_modifications_mar08.pdf</a:t>
            </a:r>
            <a:endParaRPr lang="en-US" sz="1400" dirty="0">
              <a:latin typeface="Bookman Old Style" panose="02050604050505020204" pitchFamily="18" charset="0"/>
            </a:endParaRPr>
          </a:p>
          <a:p>
            <a:pPr marL="285750" indent="-285750">
              <a:buFont typeface="Wingdings" panose="05000000000000000000" pitchFamily="2" charset="2"/>
              <a:buChar char="v"/>
            </a:pPr>
            <a:endParaRPr lang="en-US" sz="1400" dirty="0">
              <a:latin typeface="Bookman Old Style" panose="02050604050505020204" pitchFamily="18" charset="0"/>
              <a:cs typeface="Times New Roman" panose="02020603050405020304" pitchFamily="18" charset="0"/>
            </a:endParaRPr>
          </a:p>
          <a:p>
            <a:pPr marL="285750" indent="-285750">
              <a:buFont typeface="Wingdings" panose="05000000000000000000" pitchFamily="2" charset="2"/>
              <a:buChar char="v"/>
            </a:pPr>
            <a:endParaRPr lang="en-US" sz="1400" dirty="0">
              <a:latin typeface="Bookman Old Style" panose="02050604050505020204" pitchFamily="18" charset="0"/>
              <a:cs typeface="Times New Roman" panose="02020603050405020304" pitchFamily="18" charset="0"/>
            </a:endParaRPr>
          </a:p>
          <a:p>
            <a:pPr marL="285750" indent="-285750">
              <a:buFont typeface="Wingdings" panose="05000000000000000000" pitchFamily="2" charset="2"/>
              <a:buChar char="v"/>
            </a:pPr>
            <a:r>
              <a:rPr lang="en-US" sz="1400" dirty="0">
                <a:latin typeface="Bookman Old Style" panose="02050604050505020204" pitchFamily="18" charset="0"/>
              </a:rPr>
              <a:t>Accessibility (Design &amp; Construction) Requirements for Covered Multifamily Dwellings Under the Fair Housing Act</a:t>
            </a:r>
          </a:p>
          <a:p>
            <a:r>
              <a:rPr lang="en-US" sz="1400" dirty="0">
                <a:latin typeface="Bookman Old Style" panose="02050604050505020204" pitchFamily="18" charset="0"/>
              </a:rPr>
              <a:t>      </a:t>
            </a:r>
            <a:r>
              <a:rPr lang="en-US" sz="1400" dirty="0">
                <a:latin typeface="Bookman Old Style" panose="02050604050505020204" pitchFamily="18" charset="0"/>
                <a:hlinkClick r:id="rId6"/>
              </a:rPr>
              <a:t>https://www.hud.gov/sites/documents/JOINTSTATEMENT.PDF</a:t>
            </a:r>
            <a:endParaRPr lang="en-US" sz="1400" dirty="0">
              <a:latin typeface="Bookman Old Style" panose="02050604050505020204" pitchFamily="18" charset="0"/>
            </a:endParaRPr>
          </a:p>
          <a:p>
            <a:pPr marL="285750" indent="-285750">
              <a:buFont typeface="Wingdings" panose="05000000000000000000" pitchFamily="2" charset="2"/>
              <a:buChar char="v"/>
            </a:pPr>
            <a:endParaRPr lang="en-US" sz="14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4B033455-167F-4FB9-9FCC-F6B381350F94}"/>
              </a:ext>
            </a:extLst>
          </p:cNvPr>
          <p:cNvSpPr/>
          <p:nvPr/>
        </p:nvSpPr>
        <p:spPr>
          <a:xfrm>
            <a:off x="0" y="220036"/>
            <a:ext cx="12192000" cy="523220"/>
          </a:xfrm>
          <a:prstGeom prst="rect">
            <a:avLst/>
          </a:prstGeom>
          <a:solidFill>
            <a:srgbClr val="195785"/>
          </a:solidFill>
        </p:spPr>
        <p:txBody>
          <a:bodyPr wrap="square">
            <a:spAutoFit/>
          </a:bodyPr>
          <a:lstStyle/>
          <a:p>
            <a:pPr algn="ctr"/>
            <a:r>
              <a:rPr lang="en-US" sz="2800" b="1" dirty="0">
                <a:solidFill>
                  <a:schemeClr val="bg1"/>
                </a:solidFill>
                <a:latin typeface="Bookman Old Style" panose="02050604050505020204" pitchFamily="18" charset="0"/>
              </a:rPr>
              <a:t>OTHER FAIR HOUSING RESOURCES </a:t>
            </a:r>
          </a:p>
        </p:txBody>
      </p:sp>
      <p:pic>
        <p:nvPicPr>
          <p:cNvPr id="6" name="Picture 4" descr="HUD Logo 400x400 - Bay Area Legal Aid">
            <a:extLst>
              <a:ext uri="{FF2B5EF4-FFF2-40B4-BE49-F238E27FC236}">
                <a16:creationId xmlns:a16="http://schemas.microsoft.com/office/drawing/2014/main" id="{C1923BCC-EB14-44F9-988F-4C41A98314F3}"/>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28865" y="5090993"/>
            <a:ext cx="1607968" cy="16079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eveal Global Consulting, LLC Agrees to Pay $820K for Improper Billing  Defense Intelligence Agency &gt; DCAA &gt; Article View">
            <a:extLst>
              <a:ext uri="{FF2B5EF4-FFF2-40B4-BE49-F238E27FC236}">
                <a16:creationId xmlns:a16="http://schemas.microsoft.com/office/drawing/2014/main" id="{3085ED32-8D8A-466E-8EFE-74B377371AB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4757" y="5090993"/>
            <a:ext cx="1607968" cy="160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EQLHSOPP">
            <a:extLst>
              <a:ext uri="{FF2B5EF4-FFF2-40B4-BE49-F238E27FC236}">
                <a16:creationId xmlns:a16="http://schemas.microsoft.com/office/drawing/2014/main" id="{853D3307-BC4D-423B-97B2-1FC2F2FE26D3}"/>
              </a:ext>
            </a:extLst>
          </p:cNvPr>
          <p:cNvPicPr preferRelativeResize="0">
            <a:picLocks noChangeArrowheads="1"/>
          </p:cNvPicPr>
          <p:nvPr/>
        </p:nvPicPr>
        <p:blipFill>
          <a:blip r:embed="rId9"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rcRect/>
          <a:stretch>
            <a:fillRect/>
          </a:stretch>
        </p:blipFill>
        <p:spPr bwMode="auto">
          <a:xfrm>
            <a:off x="9972942" y="57499"/>
            <a:ext cx="1644841" cy="1506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spTree>
    <p:extLst>
      <p:ext uri="{BB962C8B-B14F-4D97-AF65-F5344CB8AC3E}">
        <p14:creationId xmlns:p14="http://schemas.microsoft.com/office/powerpoint/2010/main" val="278227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Placeholder 11">
            <a:extLst>
              <a:ext uri="{FF2B5EF4-FFF2-40B4-BE49-F238E27FC236}">
                <a16:creationId xmlns:a16="http://schemas.microsoft.com/office/drawing/2014/main" id="{E931FCE4-E968-1B46-7228-00A670C26C2F}"/>
              </a:ext>
            </a:extLst>
          </p:cNvPr>
          <p:cNvPicPr>
            <a:picLocks noChangeAspect="1"/>
          </p:cNvPicPr>
          <p:nvPr/>
        </p:nvPicPr>
        <p:blipFill>
          <a:blip r:embed="rId2"/>
          <a:srcRect r="1" b="12486"/>
          <a:stretch>
            <a:fillRect/>
          </a:stretch>
        </p:blipFill>
        <p:spPr>
          <a:xfrm>
            <a:off x="120650" y="619125"/>
            <a:ext cx="11950700" cy="6170613"/>
          </a:xfrm>
          <a:prstGeom prst="rect">
            <a:avLst/>
          </a:prstGeom>
          <a:noFill/>
        </p:spPr>
      </p:pic>
      <p:sp>
        <p:nvSpPr>
          <p:cNvPr id="2" name="Slide Number Placeholder 1" hidden="1">
            <a:extLst>
              <a:ext uri="{FF2B5EF4-FFF2-40B4-BE49-F238E27FC236}">
                <a16:creationId xmlns:a16="http://schemas.microsoft.com/office/drawing/2014/main" id="{14EA6298-FA98-3882-00CF-06810E24184D}"/>
              </a:ext>
            </a:extLst>
          </p:cNvPr>
          <p:cNvSpPr>
            <a:spLocks noGrp="1"/>
          </p:cNvSpPr>
          <p:nvPr>
            <p:ph type="sldNum" sz="quarter" idx="12"/>
          </p:nvPr>
        </p:nvSpPr>
        <p:spPr/>
        <p:txBody>
          <a:bodyPr/>
          <a:lstStyle/>
          <a:p>
            <a:pPr>
              <a:spcAft>
                <a:spcPts val="600"/>
              </a:spcAft>
            </a:pPr>
            <a:fld id="{F603CDE5-C1D8-4EDD-870F-A498BAFA520F}" type="slidenum">
              <a:rPr lang="en-US" noProof="0" smtClean="0"/>
              <a:pPr>
                <a:spcAft>
                  <a:spcPts val="600"/>
                </a:spcAft>
              </a:pPr>
              <a:t>6</a:t>
            </a:fld>
            <a:endParaRPr lang="en-US" noProof="0" dirty="0"/>
          </a:p>
        </p:txBody>
      </p:sp>
      <p:sp>
        <p:nvSpPr>
          <p:cNvPr id="5" name="Rectangle 4">
            <a:extLst>
              <a:ext uri="{FF2B5EF4-FFF2-40B4-BE49-F238E27FC236}">
                <a16:creationId xmlns:a16="http://schemas.microsoft.com/office/drawing/2014/main" id="{0961587E-C4A0-7F73-121E-1BE9A9793AF4}"/>
              </a:ext>
            </a:extLst>
          </p:cNvPr>
          <p:cNvSpPr/>
          <p:nvPr/>
        </p:nvSpPr>
        <p:spPr>
          <a:xfrm>
            <a:off x="120650" y="86267"/>
            <a:ext cx="11950699" cy="461665"/>
          </a:xfrm>
          <a:prstGeom prst="rect">
            <a:avLst/>
          </a:prstGeom>
          <a:solidFill>
            <a:schemeClr val="accent1">
              <a:lumMod val="50000"/>
            </a:schemeClr>
          </a:solidFill>
          <a:scene3d>
            <a:camera prst="orthographicFront"/>
            <a:lightRig rig="threePt" dir="t"/>
          </a:scene3d>
          <a:sp3d>
            <a:bevelT w="114300" prst="artDeco"/>
          </a:sp3d>
        </p:spPr>
        <p:txBody>
          <a:bodyPr wrap="square">
            <a:spAutoFit/>
          </a:bodyPr>
          <a:lstStyle/>
          <a:p>
            <a:pPr algn="ctr"/>
            <a:r>
              <a:rPr lang="en-US" sz="2400" b="1" dirty="0">
                <a:solidFill>
                  <a:schemeClr val="bg1"/>
                </a:solidFill>
                <a:latin typeface="Garamond" panose="02020404030301010803" pitchFamily="18" charset="0"/>
              </a:rPr>
              <a:t>April 11, 1968 President Johnson Signs the Civil Rights Act of 1968</a:t>
            </a:r>
          </a:p>
        </p:txBody>
      </p:sp>
    </p:spTree>
    <p:extLst>
      <p:ext uri="{BB962C8B-B14F-4D97-AF65-F5344CB8AC3E}">
        <p14:creationId xmlns:p14="http://schemas.microsoft.com/office/powerpoint/2010/main" val="172175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D5B1EE-5D55-4A55-90C3-1146B01FDD21}"/>
              </a:ext>
            </a:extLst>
          </p:cNvPr>
          <p:cNvSpPr/>
          <p:nvPr/>
        </p:nvSpPr>
        <p:spPr>
          <a:xfrm>
            <a:off x="651457" y="742429"/>
            <a:ext cx="10889085" cy="3416320"/>
          </a:xfrm>
          <a:prstGeom prst="rect">
            <a:avLst/>
          </a:prstGeom>
        </p:spPr>
        <p:txBody>
          <a:bodyPr wrap="square">
            <a:spAutoFit/>
          </a:bodyPr>
          <a:lstStyle/>
          <a:p>
            <a:r>
              <a:rPr lang="en-US" dirty="0">
                <a:latin typeface="Arial" panose="020B0604020202020204" pitchFamily="34" charset="0"/>
                <a:cs typeface="Arial" panose="020B0604020202020204" pitchFamily="34" charset="0"/>
              </a:rPr>
              <a:t>Even a law that is seemingly neutral will still violate the Act if enacted with </a:t>
            </a:r>
            <a:r>
              <a:rPr lang="en-US" b="1" dirty="0">
                <a:solidFill>
                  <a:srgbClr val="FF0000"/>
                </a:solidFill>
                <a:latin typeface="Arial" panose="020B0604020202020204" pitchFamily="34" charset="0"/>
                <a:cs typeface="Arial" panose="020B0604020202020204" pitchFamily="34" charset="0"/>
              </a:rPr>
              <a:t>discriminatory intent</a:t>
            </a:r>
            <a:r>
              <a:rPr lang="en-US" dirty="0">
                <a:latin typeface="Arial" panose="020B0604020202020204" pitchFamily="34" charset="0"/>
                <a:cs typeface="Arial" panose="020B0604020202020204" pitchFamily="34" charset="0"/>
              </a:rPr>
              <a:t>. In that instance, the analysis of whether there is </a:t>
            </a:r>
            <a:r>
              <a:rPr lang="en-US" b="1" dirty="0">
                <a:latin typeface="Arial" panose="020B0604020202020204" pitchFamily="34" charset="0"/>
                <a:cs typeface="Arial" panose="020B0604020202020204" pitchFamily="34" charset="0"/>
              </a:rPr>
              <a:t>intentional discrimination will be based on a variety of factors</a:t>
            </a:r>
            <a:r>
              <a:rPr lang="en-US" dirty="0">
                <a:latin typeface="Arial" panose="020B0604020202020204" pitchFamily="34" charset="0"/>
                <a:cs typeface="Arial" panose="020B0604020202020204" pitchFamily="34" charset="0"/>
              </a:rPr>
              <a:t>, all of which need not be satisfied. These factors include, but are not limited to: (1) the “impact” of the municipal practice, such as </a:t>
            </a:r>
            <a:r>
              <a:rPr lang="en-US" b="1" dirty="0">
                <a:latin typeface="Arial" panose="020B0604020202020204" pitchFamily="34" charset="0"/>
                <a:cs typeface="Arial" panose="020B0604020202020204" pitchFamily="34" charset="0"/>
              </a:rPr>
              <a:t>whether an ordinance disproportionately impacts minority residents compared to white residents or whether the practice perpetuates segregation in a neighborhood </a:t>
            </a:r>
            <a:r>
              <a:rPr lang="en-US" dirty="0">
                <a:latin typeface="Arial" panose="020B0604020202020204" pitchFamily="34" charset="0"/>
                <a:cs typeface="Arial" panose="020B0604020202020204" pitchFamily="34" charset="0"/>
              </a:rPr>
              <a:t>or particular geographic area; (2) the “historical background” of the action, such as </a:t>
            </a:r>
            <a:r>
              <a:rPr lang="en-US" b="1" dirty="0">
                <a:latin typeface="Arial" panose="020B0604020202020204" pitchFamily="34" charset="0"/>
                <a:cs typeface="Arial" panose="020B0604020202020204" pitchFamily="34" charset="0"/>
              </a:rPr>
              <a:t>whether there is a history of segregation or discriminatory conduct by the municipality;</a:t>
            </a:r>
            <a:r>
              <a:rPr lang="en-US" dirty="0">
                <a:latin typeface="Arial" panose="020B0604020202020204" pitchFamily="34" charset="0"/>
                <a:cs typeface="Arial" panose="020B0604020202020204" pitchFamily="34" charset="0"/>
              </a:rPr>
              <a:t> (3) the “</a:t>
            </a:r>
            <a:r>
              <a:rPr lang="en-US" b="1" dirty="0">
                <a:latin typeface="Arial" panose="020B0604020202020204" pitchFamily="34" charset="0"/>
                <a:cs typeface="Arial" panose="020B0604020202020204" pitchFamily="34" charset="0"/>
              </a:rPr>
              <a:t>specific sequence of events,” such as whether the city adopted an ordinance or took action only after significant, racially-motivated community opposition to a housing development</a:t>
            </a:r>
            <a:r>
              <a:rPr lang="en-US" dirty="0">
                <a:latin typeface="Arial" panose="020B0604020202020204" pitchFamily="34" charset="0"/>
                <a:cs typeface="Arial" panose="020B0604020202020204" pitchFamily="34" charset="0"/>
              </a:rPr>
              <a:t> or changed course after learning that a development would include non-white residents; (4) departures from the “normal procedural sequence,” such as </a:t>
            </a:r>
            <a:r>
              <a:rPr lang="en-US" b="1" dirty="0">
                <a:latin typeface="Arial" panose="020B0604020202020204" pitchFamily="34" charset="0"/>
                <a:cs typeface="Arial" panose="020B0604020202020204" pitchFamily="34" charset="0"/>
              </a:rPr>
              <a:t>whether a municipality deviated from normal application or zoning requirements</a:t>
            </a:r>
            <a:r>
              <a:rPr lang="en-US" dirty="0">
                <a:latin typeface="Arial" panose="020B0604020202020204" pitchFamily="34" charset="0"/>
                <a:cs typeface="Arial" panose="020B0604020202020204" pitchFamily="34" charset="0"/>
              </a:rPr>
              <a:t>; </a:t>
            </a:r>
          </a:p>
        </p:txBody>
      </p:sp>
      <p:sp>
        <p:nvSpPr>
          <p:cNvPr id="5" name="Rectangle 4">
            <a:extLst>
              <a:ext uri="{FF2B5EF4-FFF2-40B4-BE49-F238E27FC236}">
                <a16:creationId xmlns:a16="http://schemas.microsoft.com/office/drawing/2014/main" id="{52C19AB6-6370-4341-A878-A8E561D71658}"/>
              </a:ext>
            </a:extLst>
          </p:cNvPr>
          <p:cNvSpPr/>
          <p:nvPr/>
        </p:nvSpPr>
        <p:spPr>
          <a:xfrm>
            <a:off x="651457" y="4277535"/>
            <a:ext cx="10777062" cy="2031325"/>
          </a:xfrm>
          <a:prstGeom prst="rect">
            <a:avLst/>
          </a:prstGeom>
        </p:spPr>
        <p:txBody>
          <a:bodyPr wrap="square">
            <a:spAutoFit/>
          </a:bodyPr>
          <a:lstStyle/>
          <a:p>
            <a:r>
              <a:rPr lang="en-US" dirty="0">
                <a:latin typeface="Arial" panose="020B0604020202020204" pitchFamily="34" charset="0"/>
                <a:cs typeface="Arial" panose="020B0604020202020204" pitchFamily="34" charset="0"/>
              </a:rPr>
              <a:t>Examples of land use practices that </a:t>
            </a:r>
            <a:r>
              <a:rPr lang="en-US" b="1" dirty="0">
                <a:latin typeface="Arial" panose="020B0604020202020204" pitchFamily="34" charset="0"/>
                <a:cs typeface="Arial" panose="020B0604020202020204" pitchFamily="34" charset="0"/>
              </a:rPr>
              <a:t>violate the Fair Housing Act under a </a:t>
            </a:r>
            <a:r>
              <a:rPr lang="en-US" b="1" dirty="0">
                <a:solidFill>
                  <a:srgbClr val="FF0000"/>
                </a:solidFill>
                <a:latin typeface="Arial" panose="020B0604020202020204" pitchFamily="34" charset="0"/>
                <a:cs typeface="Arial" panose="020B0604020202020204" pitchFamily="34" charset="0"/>
              </a:rPr>
              <a:t>discriminatory effects </a:t>
            </a:r>
            <a:r>
              <a:rPr lang="en-US" dirty="0">
                <a:latin typeface="Arial" panose="020B0604020202020204" pitchFamily="34" charset="0"/>
                <a:cs typeface="Arial" panose="020B0604020202020204" pitchFamily="34" charset="0"/>
              </a:rPr>
              <a:t>standard </a:t>
            </a:r>
            <a:r>
              <a:rPr lang="en-US" b="1" dirty="0">
                <a:latin typeface="Arial" panose="020B0604020202020204" pitchFamily="34" charset="0"/>
                <a:cs typeface="Arial" panose="020B0604020202020204" pitchFamily="34" charset="0"/>
              </a:rPr>
              <a:t>include minimum floor space or lot size requirements that increase the size and cost of housing if such an increase has the effect of excluding persons from a locality or neighborhood because of their membership in a protected class, without a </a:t>
            </a:r>
            <a:r>
              <a:rPr lang="en-US" b="1" dirty="0">
                <a:solidFill>
                  <a:srgbClr val="FF0000"/>
                </a:solidFill>
                <a:latin typeface="Arial" panose="020B0604020202020204" pitchFamily="34" charset="0"/>
                <a:cs typeface="Arial" panose="020B0604020202020204" pitchFamily="34" charset="0"/>
              </a:rPr>
              <a:t>legally sufficient justification</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Similarly, prohibiting low-income or multifamily housing may have a discriminatory effect on persons because of their membership in a protected class and, if so, would violate the Act absent a legally sufficient justification. </a:t>
            </a:r>
          </a:p>
        </p:txBody>
      </p:sp>
    </p:spTree>
    <p:extLst>
      <p:ext uri="{BB962C8B-B14F-4D97-AF65-F5344CB8AC3E}">
        <p14:creationId xmlns:p14="http://schemas.microsoft.com/office/powerpoint/2010/main" val="39703236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9B015F-D238-4B31-8016-3BF60BFA7AC7}"/>
              </a:ext>
            </a:extLst>
          </p:cNvPr>
          <p:cNvSpPr>
            <a:spLocks noGrp="1"/>
          </p:cNvSpPr>
          <p:nvPr>
            <p:ph type="sldNum" sz="quarter" idx="12"/>
          </p:nvPr>
        </p:nvSpPr>
        <p:spPr/>
        <p:txBody>
          <a:bodyPr/>
          <a:lstStyle/>
          <a:p>
            <a:fld id="{F603CDE5-C1D8-4EDD-870F-A498BAFA520F}" type="slidenum">
              <a:rPr lang="en-US" noProof="0" smtClean="0"/>
              <a:t>61</a:t>
            </a:fld>
            <a:endParaRPr lang="en-US" noProof="0" dirty="0"/>
          </a:p>
        </p:txBody>
      </p:sp>
      <p:sp>
        <p:nvSpPr>
          <p:cNvPr id="4" name="Rectangle 3">
            <a:extLst>
              <a:ext uri="{FF2B5EF4-FFF2-40B4-BE49-F238E27FC236}">
                <a16:creationId xmlns:a16="http://schemas.microsoft.com/office/drawing/2014/main" id="{06563A3A-A961-496B-9763-67DBC88E8E5F}"/>
              </a:ext>
            </a:extLst>
          </p:cNvPr>
          <p:cNvSpPr/>
          <p:nvPr/>
        </p:nvSpPr>
        <p:spPr>
          <a:xfrm>
            <a:off x="355101" y="889844"/>
            <a:ext cx="11492771" cy="286232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Does the Fair Housing Act protect persons with disabilities who pose a </a:t>
            </a:r>
            <a:r>
              <a:rPr lang="en-US" b="1" dirty="0">
                <a:solidFill>
                  <a:srgbClr val="FF0000"/>
                </a:solidFill>
                <a:latin typeface="Arial" panose="020B0604020202020204" pitchFamily="34" charset="0"/>
                <a:cs typeface="Arial" panose="020B0604020202020204" pitchFamily="34" charset="0"/>
              </a:rPr>
              <a:t>“direct threat” </a:t>
            </a:r>
            <a:r>
              <a:rPr lang="en-US" b="1" dirty="0">
                <a:latin typeface="Arial" panose="020B0604020202020204" pitchFamily="34" charset="0"/>
                <a:cs typeface="Arial" panose="020B0604020202020204" pitchFamily="34" charset="0"/>
              </a:rPr>
              <a:t>to others? </a:t>
            </a:r>
            <a:endParaRPr lang="en-US" b="1" dirty="0">
              <a:solidFill>
                <a:srgbClr val="1B5C8D"/>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Act does not protect an individual whose tenancy would constitute a “direct threat” to the health or safety of other individuals or whose tenancy would result in substantial physical damage to the property of others unless the threat or risk to property can be eliminated or significantly reduced by reasonable accommodation. </a:t>
            </a:r>
            <a:r>
              <a:rPr lang="en-US" b="1" dirty="0">
                <a:latin typeface="Arial" panose="020B0604020202020204" pitchFamily="34" charset="0"/>
                <a:cs typeface="Arial" panose="020B0604020202020204" pitchFamily="34" charset="0"/>
              </a:rPr>
              <a:t>A determination that an individual poses a direct threat must rely on an individualized assessment that is based on reliable objective evidence (for example, current conduct or a recent history of overt acts). The assessment must consider: (1) the nature, duration, and severity of the risk of injury; (2) the probability that injury will actually occur; and (3) whether there are any reasonable accommodations that will eliminate or significantly reduce the direct threat. </a:t>
            </a:r>
          </a:p>
        </p:txBody>
      </p:sp>
    </p:spTree>
    <p:extLst>
      <p:ext uri="{BB962C8B-B14F-4D97-AF65-F5344CB8AC3E}">
        <p14:creationId xmlns:p14="http://schemas.microsoft.com/office/powerpoint/2010/main" val="39151296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15965B-10F2-4E63-AC9C-871AE063DEB4}"/>
              </a:ext>
            </a:extLst>
          </p:cNvPr>
          <p:cNvSpPr>
            <a:spLocks noGrp="1"/>
          </p:cNvSpPr>
          <p:nvPr>
            <p:ph type="sldNum" sz="quarter" idx="12"/>
          </p:nvPr>
        </p:nvSpPr>
        <p:spPr/>
        <p:txBody>
          <a:bodyPr/>
          <a:lstStyle/>
          <a:p>
            <a:fld id="{F603CDE5-C1D8-4EDD-870F-A498BAFA520F}" type="slidenum">
              <a:rPr lang="en-US" noProof="0" smtClean="0"/>
              <a:t>62</a:t>
            </a:fld>
            <a:endParaRPr lang="en-US" noProof="0" dirty="0"/>
          </a:p>
        </p:txBody>
      </p:sp>
      <p:sp>
        <p:nvSpPr>
          <p:cNvPr id="4" name="Rectangle 3">
            <a:extLst>
              <a:ext uri="{FF2B5EF4-FFF2-40B4-BE49-F238E27FC236}">
                <a16:creationId xmlns:a16="http://schemas.microsoft.com/office/drawing/2014/main" id="{119C9BBA-CC23-42D5-9DC2-9FC25B80B47B}"/>
              </a:ext>
            </a:extLst>
          </p:cNvPr>
          <p:cNvSpPr/>
          <p:nvPr/>
        </p:nvSpPr>
        <p:spPr>
          <a:xfrm>
            <a:off x="443883" y="1108359"/>
            <a:ext cx="11403989" cy="3139321"/>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Can a state or local government impose health and safety regulations on group home operators? </a:t>
            </a:r>
            <a:endParaRPr lang="en-US" b="1" dirty="0">
              <a:solidFill>
                <a:srgbClr val="1B5C8D"/>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Yes, but such</a:t>
            </a:r>
          </a:p>
          <a:p>
            <a:r>
              <a:rPr lang="en-US" dirty="0">
                <a:latin typeface="Arial" panose="020B0604020202020204" pitchFamily="34" charset="0"/>
                <a:cs typeface="Arial" panose="020B0604020202020204" pitchFamily="34" charset="0"/>
              </a:rPr>
              <a:t>regulations </a:t>
            </a:r>
            <a:r>
              <a:rPr lang="en-US" b="1" dirty="0">
                <a:latin typeface="Arial" panose="020B0604020202020204" pitchFamily="34" charset="0"/>
                <a:cs typeface="Arial" panose="020B0604020202020204" pitchFamily="34" charset="0"/>
              </a:rPr>
              <a:t>must not be based on stereotypes </a:t>
            </a:r>
            <a:r>
              <a:rPr lang="en-US" dirty="0">
                <a:latin typeface="Arial" panose="020B0604020202020204" pitchFamily="34" charset="0"/>
                <a:cs typeface="Arial" panose="020B0604020202020204" pitchFamily="34" charset="0"/>
              </a:rPr>
              <a:t>about persons with disabilities or specific types of</a:t>
            </a:r>
          </a:p>
          <a:p>
            <a:r>
              <a:rPr lang="en-US" dirty="0">
                <a:latin typeface="Arial" panose="020B0604020202020204" pitchFamily="34" charset="0"/>
                <a:cs typeface="Arial" panose="020B0604020202020204" pitchFamily="34" charset="0"/>
              </a:rPr>
              <a:t>disabilities. State or local zoning and land use </a:t>
            </a:r>
            <a:r>
              <a:rPr lang="en-US" b="1" dirty="0">
                <a:latin typeface="Arial" panose="020B0604020202020204" pitchFamily="34" charset="0"/>
                <a:cs typeface="Arial" panose="020B0604020202020204" pitchFamily="34" charset="0"/>
              </a:rPr>
              <a:t>ordinances may not require individuals with disabilities to receive medical, support, or other services or</a:t>
            </a:r>
          </a:p>
          <a:p>
            <a:r>
              <a:rPr lang="en-US" b="1" dirty="0">
                <a:latin typeface="Arial" panose="020B0604020202020204" pitchFamily="34" charset="0"/>
                <a:cs typeface="Arial" panose="020B0604020202020204" pitchFamily="34" charset="0"/>
              </a:rPr>
              <a:t>supervision that they do not need or want as a condition for allowing a group home to operate.</a:t>
            </a:r>
          </a:p>
          <a:p>
            <a:r>
              <a:rPr lang="en-US" dirty="0">
                <a:latin typeface="Arial" panose="020B0604020202020204" pitchFamily="34" charset="0"/>
                <a:cs typeface="Arial" panose="020B0604020202020204" pitchFamily="34" charset="0"/>
              </a:rPr>
              <a:t>State and local governments’ enforcement of </a:t>
            </a:r>
            <a:r>
              <a:rPr lang="en-US" b="1" dirty="0">
                <a:latin typeface="Arial" panose="020B0604020202020204" pitchFamily="34" charset="0"/>
                <a:cs typeface="Arial" panose="020B0604020202020204" pitchFamily="34" charset="0"/>
              </a:rPr>
              <a:t>neutral requirements regarding safety, licensing,</a:t>
            </a:r>
          </a:p>
          <a:p>
            <a:r>
              <a:rPr lang="en-US" b="1" dirty="0">
                <a:latin typeface="Arial" panose="020B0604020202020204" pitchFamily="34" charset="0"/>
                <a:cs typeface="Arial" panose="020B0604020202020204" pitchFamily="34" charset="0"/>
              </a:rPr>
              <a:t>and other regulatory requirements governing group homes do not violate the Fair Housing Act </a:t>
            </a:r>
            <a:r>
              <a:rPr lang="en-US" dirty="0">
                <a:latin typeface="Arial" panose="020B0604020202020204" pitchFamily="34" charset="0"/>
                <a:cs typeface="Arial" panose="020B0604020202020204" pitchFamily="34" charset="0"/>
              </a:rPr>
              <a:t>so</a:t>
            </a:r>
          </a:p>
          <a:p>
            <a:r>
              <a:rPr lang="en-US" dirty="0">
                <a:latin typeface="Arial" panose="020B0604020202020204" pitchFamily="34" charset="0"/>
                <a:cs typeface="Arial" panose="020B0604020202020204" pitchFamily="34" charset="0"/>
              </a:rPr>
              <a:t>long as the ordinances are enforced in a neutral manner, they do not specifically target group</a:t>
            </a:r>
          </a:p>
          <a:p>
            <a:r>
              <a:rPr lang="en-US" dirty="0">
                <a:latin typeface="Arial" panose="020B0604020202020204" pitchFamily="34" charset="0"/>
                <a:cs typeface="Arial" panose="020B0604020202020204" pitchFamily="34" charset="0"/>
              </a:rPr>
              <a:t>homes, and they do not have a</a:t>
            </a:r>
          </a:p>
        </p:txBody>
      </p:sp>
    </p:spTree>
    <p:extLst>
      <p:ext uri="{BB962C8B-B14F-4D97-AF65-F5344CB8AC3E}">
        <p14:creationId xmlns:p14="http://schemas.microsoft.com/office/powerpoint/2010/main" val="2072974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65F5A7-3CC2-D7A7-534A-0657BFDA4C03}"/>
              </a:ext>
            </a:extLst>
          </p:cNvPr>
          <p:cNvSpPr>
            <a:spLocks noGrp="1"/>
          </p:cNvSpPr>
          <p:nvPr>
            <p:ph type="sldNum" sz="quarter" idx="12"/>
          </p:nvPr>
        </p:nvSpPr>
        <p:spPr/>
        <p:txBody>
          <a:bodyPr/>
          <a:lstStyle/>
          <a:p>
            <a:fld id="{F603CDE5-C1D8-4EDD-870F-A498BAFA520F}" type="slidenum">
              <a:rPr lang="en-US" noProof="0" smtClean="0"/>
              <a:t>7</a:t>
            </a:fld>
            <a:endParaRPr lang="en-US" noProof="0" dirty="0"/>
          </a:p>
        </p:txBody>
      </p:sp>
      <p:sp>
        <p:nvSpPr>
          <p:cNvPr id="4" name="Title 3">
            <a:extLst>
              <a:ext uri="{FF2B5EF4-FFF2-40B4-BE49-F238E27FC236}">
                <a16:creationId xmlns:a16="http://schemas.microsoft.com/office/drawing/2014/main" id="{66DAFFBE-AA4D-867A-D8C4-5121E287964E}"/>
              </a:ext>
            </a:extLst>
          </p:cNvPr>
          <p:cNvSpPr>
            <a:spLocks noGrp="1"/>
          </p:cNvSpPr>
          <p:nvPr>
            <p:ph type="title"/>
          </p:nvPr>
        </p:nvSpPr>
        <p:spPr/>
        <p:txBody>
          <a:bodyPr/>
          <a:lstStyle/>
          <a:p>
            <a:pPr algn="ctr"/>
            <a:r>
              <a:rPr lang="en-US" dirty="0"/>
              <a:t>Civil Rights Act of 1968</a:t>
            </a:r>
          </a:p>
        </p:txBody>
      </p:sp>
      <p:graphicFrame>
        <p:nvGraphicFramePr>
          <p:cNvPr id="10" name="TextBox 7">
            <a:extLst>
              <a:ext uri="{FF2B5EF4-FFF2-40B4-BE49-F238E27FC236}">
                <a16:creationId xmlns:a16="http://schemas.microsoft.com/office/drawing/2014/main" id="{6128BC75-9BB4-0976-A860-AE62C12E9DD2}"/>
              </a:ext>
            </a:extLst>
          </p:cNvPr>
          <p:cNvGraphicFramePr/>
          <p:nvPr>
            <p:extLst>
              <p:ext uri="{D42A27DB-BD31-4B8C-83A1-F6EECF244321}">
                <p14:modId xmlns:p14="http://schemas.microsoft.com/office/powerpoint/2010/main" val="2454166196"/>
              </p:ext>
            </p:extLst>
          </p:nvPr>
        </p:nvGraphicFramePr>
        <p:xfrm>
          <a:off x="575893" y="2413338"/>
          <a:ext cx="11271979" cy="2726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7695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57th anniversary template design with golden ribbon vector template  illustration | Premium Vector">
            <a:extLst>
              <a:ext uri="{FF2B5EF4-FFF2-40B4-BE49-F238E27FC236}">
                <a16:creationId xmlns:a16="http://schemas.microsoft.com/office/drawing/2014/main" id="{7A152AAC-0B28-D9B2-9D4D-3E8E85844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43"/>
          <a:stretch>
            <a:fillRect/>
          </a:stretch>
        </p:blipFill>
        <p:spPr bwMode="auto">
          <a:xfrm>
            <a:off x="20" y="10"/>
            <a:ext cx="12191980" cy="6857990"/>
          </a:xfrm>
          <a:prstGeom prst="rect">
            <a:avLst/>
          </a:prstGeom>
          <a:solidFill>
            <a:srgbClr val="FFFFFF"/>
          </a:solidFill>
        </p:spPr>
      </p:pic>
      <p:sp>
        <p:nvSpPr>
          <p:cNvPr id="2" name="Slide Number Placeholder 1" hidden="1">
            <a:extLst>
              <a:ext uri="{FF2B5EF4-FFF2-40B4-BE49-F238E27FC236}">
                <a16:creationId xmlns:a16="http://schemas.microsoft.com/office/drawing/2014/main" id="{F1531D80-06F7-074B-FAE3-0E1CD5F368E1}"/>
              </a:ext>
            </a:extLst>
          </p:cNvPr>
          <p:cNvSpPr>
            <a:spLocks noGrp="1"/>
          </p:cNvSpPr>
          <p:nvPr>
            <p:ph type="sldNum" sz="quarter" idx="12"/>
          </p:nvPr>
        </p:nvSpPr>
        <p:spPr/>
        <p:txBody>
          <a:bodyPr/>
          <a:lstStyle/>
          <a:p>
            <a:pPr>
              <a:spcAft>
                <a:spcPts val="600"/>
              </a:spcAft>
            </a:pPr>
            <a:fld id="{F603CDE5-C1D8-4EDD-870F-A498BAFA520F}" type="slidenum">
              <a:rPr lang="en-US" noProof="0" smtClean="0"/>
              <a:pPr>
                <a:spcAft>
                  <a:spcPts val="600"/>
                </a:spcAft>
              </a:pPr>
              <a:t>8</a:t>
            </a:fld>
            <a:endParaRPr lang="en-US" noProof="0" dirty="0"/>
          </a:p>
        </p:txBody>
      </p:sp>
      <p:sp>
        <p:nvSpPr>
          <p:cNvPr id="5" name="Rectangle 4">
            <a:extLst>
              <a:ext uri="{FF2B5EF4-FFF2-40B4-BE49-F238E27FC236}">
                <a16:creationId xmlns:a16="http://schemas.microsoft.com/office/drawing/2014/main" id="{3F74C4B8-B56B-ABD6-F865-DB0C8E424F29}"/>
              </a:ext>
            </a:extLst>
          </p:cNvPr>
          <p:cNvSpPr/>
          <p:nvPr/>
        </p:nvSpPr>
        <p:spPr>
          <a:xfrm>
            <a:off x="6780362" y="4666941"/>
            <a:ext cx="4416725" cy="1293962"/>
          </a:xfrm>
          <a:prstGeom prst="rect">
            <a:avLst/>
          </a:prstGeom>
          <a:gradFill flip="none" rotWithShape="1">
            <a:gsLst>
              <a:gs pos="0">
                <a:srgbClr val="C49100">
                  <a:shade val="30000"/>
                  <a:satMod val="115000"/>
                </a:srgbClr>
              </a:gs>
              <a:gs pos="50000">
                <a:srgbClr val="C49100">
                  <a:shade val="67500"/>
                  <a:satMod val="115000"/>
                </a:srgbClr>
              </a:gs>
              <a:gs pos="100000">
                <a:srgbClr val="C49100">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CAF7E63-CD9C-DD97-1F5E-0F5338346C61}"/>
              </a:ext>
            </a:extLst>
          </p:cNvPr>
          <p:cNvSpPr/>
          <p:nvPr/>
        </p:nvSpPr>
        <p:spPr>
          <a:xfrm>
            <a:off x="6780363" y="4876791"/>
            <a:ext cx="4416724" cy="1077218"/>
          </a:xfrm>
          <a:prstGeom prst="rect">
            <a:avLst/>
          </a:prstGeom>
        </p:spPr>
        <p:txBody>
          <a:bodyPr wrap="square">
            <a:spAutoFit/>
          </a:bodyPr>
          <a:lstStyle/>
          <a:p>
            <a:pPr algn="ctr">
              <a:spcBef>
                <a:spcPct val="0"/>
              </a:spcBef>
            </a:pPr>
            <a:r>
              <a:rPr lang="en-US" altLang="en-US" sz="2800" dirty="0">
                <a:latin typeface="Arial" panose="020B0604020202020204" pitchFamily="34" charset="0"/>
              </a:rPr>
              <a:t>Commemorating the</a:t>
            </a:r>
          </a:p>
          <a:p>
            <a:pPr algn="ctr">
              <a:spcBef>
                <a:spcPct val="0"/>
              </a:spcBef>
            </a:pPr>
            <a:r>
              <a:rPr lang="en-US" altLang="en-US" sz="3600" b="1" dirty="0">
                <a:latin typeface="Arial" panose="020B0604020202020204" pitchFamily="34" charset="0"/>
              </a:rPr>
              <a:t>Fair Housing Act</a:t>
            </a:r>
          </a:p>
        </p:txBody>
      </p:sp>
      <p:sp>
        <p:nvSpPr>
          <p:cNvPr id="7" name="TextBox 6">
            <a:extLst>
              <a:ext uri="{FF2B5EF4-FFF2-40B4-BE49-F238E27FC236}">
                <a16:creationId xmlns:a16="http://schemas.microsoft.com/office/drawing/2014/main" id="{2FB323FE-EC3D-8854-6DD4-2A4966B0867B}"/>
              </a:ext>
            </a:extLst>
          </p:cNvPr>
          <p:cNvSpPr txBox="1"/>
          <p:nvPr/>
        </p:nvSpPr>
        <p:spPr>
          <a:xfrm>
            <a:off x="905774" y="5979193"/>
            <a:ext cx="3131389" cy="461665"/>
          </a:xfrm>
          <a:prstGeom prst="rect">
            <a:avLst/>
          </a:prstGeom>
          <a:noFill/>
        </p:spPr>
        <p:txBody>
          <a:bodyPr wrap="square">
            <a:spAutoFit/>
          </a:bodyPr>
          <a:lstStyle/>
          <a:p>
            <a:pPr algn="ctr"/>
            <a:r>
              <a:rPr lang="en-US" sz="2400" b="1" dirty="0">
                <a:ln w="28575">
                  <a:solidFill>
                    <a:srgbClr val="C49100"/>
                  </a:solidFill>
                </a:ln>
                <a:solidFill>
                  <a:schemeClr val="bg1"/>
                </a:solidFill>
                <a:latin typeface="Arial" panose="020B0604020202020204" pitchFamily="34" charset="0"/>
                <a:cs typeface="Arial" panose="020B0604020202020204" pitchFamily="34" charset="0"/>
              </a:rPr>
              <a:t>1968 - 2025</a:t>
            </a:r>
            <a:endParaRPr lang="en-US" sz="2400" dirty="0">
              <a:ln w="28575">
                <a:solidFill>
                  <a:srgbClr val="C49100"/>
                </a:solidFill>
              </a:ln>
              <a:solidFill>
                <a:schemeClr val="bg1"/>
              </a:solidFill>
            </a:endParaRPr>
          </a:p>
        </p:txBody>
      </p:sp>
      <p:sp>
        <p:nvSpPr>
          <p:cNvPr id="10" name="TextBox 9">
            <a:extLst>
              <a:ext uri="{FF2B5EF4-FFF2-40B4-BE49-F238E27FC236}">
                <a16:creationId xmlns:a16="http://schemas.microsoft.com/office/drawing/2014/main" id="{A590AEAB-B499-3CA6-FD2C-E1950164312B}"/>
              </a:ext>
            </a:extLst>
          </p:cNvPr>
          <p:cNvSpPr txBox="1"/>
          <p:nvPr/>
        </p:nvSpPr>
        <p:spPr>
          <a:xfrm>
            <a:off x="5374256" y="171401"/>
            <a:ext cx="6571171" cy="400110"/>
          </a:xfrm>
          <a:prstGeom prst="rect">
            <a:avLst/>
          </a:prstGeom>
          <a:noFill/>
        </p:spPr>
        <p:txBody>
          <a:bodyPr wrap="square">
            <a:spAutoFit/>
          </a:bodyPr>
          <a:lstStyle/>
          <a:p>
            <a:r>
              <a:rPr kumimoji="0" lang="en-US" sz="2000" b="1" i="0" u="none" strike="noStrike" kern="1200" cap="all" spc="0" normalizeH="0" baseline="0" noProof="0" dirty="0">
                <a:ln>
                  <a:noFill/>
                </a:ln>
                <a:solidFill>
                  <a:srgbClr val="FFFFFF"/>
                </a:solidFill>
                <a:effectLst/>
                <a:uLnTx/>
                <a:uFillTx/>
                <a:latin typeface="Segoe Script" panose="030B0504020000000003" pitchFamily="66" charset="0"/>
                <a:ea typeface="+mj-ea"/>
                <a:cs typeface="Arial" panose="020B0604020202020204" pitchFamily="34" charset="0"/>
              </a:rPr>
              <a:t>April proclaimed as</a:t>
            </a:r>
            <a:r>
              <a:rPr lang="en-US" sz="1800" b="1" dirty="0">
                <a:solidFill>
                  <a:schemeClr val="bg1"/>
                </a:solidFill>
                <a:latin typeface="Segoe Script" panose="030B0504020000000003" pitchFamily="66" charset="0"/>
                <a:cs typeface="Arial" panose="020B0604020202020204" pitchFamily="34" charset="0"/>
              </a:rPr>
              <a:t> FAIR HOUSING MONTH</a:t>
            </a:r>
            <a:endParaRPr lang="en-US" dirty="0"/>
          </a:p>
        </p:txBody>
      </p:sp>
      <p:pic>
        <p:nvPicPr>
          <p:cNvPr id="13" name="Picture 2" descr="EQLHSOPP">
            <a:extLst>
              <a:ext uri="{FF2B5EF4-FFF2-40B4-BE49-F238E27FC236}">
                <a16:creationId xmlns:a16="http://schemas.microsoft.com/office/drawing/2014/main" id="{419AFABA-B079-8C6F-594E-6F0E8770C07B}"/>
              </a:ext>
            </a:extLst>
          </p:cNvPr>
          <p:cNvPicPr preferRelativeResize="0">
            <a:picLocks noChangeArrowheads="1"/>
          </p:cNvPicPr>
          <p:nvPr/>
        </p:nvPicPr>
        <p:blipFill>
          <a:blip r:embed="rId3" cstate="print">
            <a:clrChange>
              <a:clrFrom>
                <a:srgbClr val="FFFFFF"/>
              </a:clrFrom>
              <a:clrTo>
                <a:srgbClr val="FFFFFF">
                  <a:alpha val="0"/>
                </a:srgbClr>
              </a:clrTo>
            </a:clrChange>
            <a:duotone>
              <a:prstClr val="black"/>
              <a:srgbClr val="CC9900">
                <a:tint val="45000"/>
                <a:satMod val="400000"/>
              </a:srgbClr>
            </a:duotone>
            <a:extLst>
              <a:ext uri="{28A0092B-C50C-407E-A947-70E740481C1C}">
                <a14:useLocalDpi xmlns:a14="http://schemas.microsoft.com/office/drawing/2010/main" val="0"/>
              </a:ext>
            </a:extLst>
          </a:blip>
          <a:srcRect/>
          <a:stretch>
            <a:fillRect/>
          </a:stretch>
        </p:blipFill>
        <p:spPr bwMode="auto">
          <a:xfrm>
            <a:off x="10032521" y="897097"/>
            <a:ext cx="992037" cy="87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spTree>
    <p:extLst>
      <p:ext uri="{BB962C8B-B14F-4D97-AF65-F5344CB8AC3E}">
        <p14:creationId xmlns:p14="http://schemas.microsoft.com/office/powerpoint/2010/main" val="287543711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iterate type="lt">
                                    <p:tmPct val="10000"/>
                                  </p:iterate>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20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2" dur="2000" fill="hold"/>
                                        <p:tgtEl>
                                          <p:spTgt spid="4">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3450D5-A23A-45B1-93B1-F31EA85659F5}"/>
              </a:ext>
            </a:extLst>
          </p:cNvPr>
          <p:cNvSpPr>
            <a:spLocks noGrp="1"/>
          </p:cNvSpPr>
          <p:nvPr>
            <p:ph type="sldNum" sz="quarter" idx="12"/>
          </p:nvPr>
        </p:nvSpPr>
        <p:spPr/>
        <p:txBody>
          <a:bodyPr/>
          <a:lstStyle/>
          <a:p>
            <a:fld id="{4FAB73BC-B049-4115-A692-8D63A059BFB8}" type="slidenum">
              <a:rPr lang="en-US" smtClean="0"/>
              <a:t>9</a:t>
            </a:fld>
            <a:endParaRPr lang="en-US" dirty="0"/>
          </a:p>
        </p:txBody>
      </p:sp>
      <p:pic>
        <p:nvPicPr>
          <p:cNvPr id="4" name="Picture 2" descr="Home - Fair Housing Contact Service">
            <a:extLst>
              <a:ext uri="{FF2B5EF4-FFF2-40B4-BE49-F238E27FC236}">
                <a16:creationId xmlns:a16="http://schemas.microsoft.com/office/drawing/2014/main" id="{75DB06D9-11E4-4E59-939B-5D9F0CC435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24939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32378E7-97F5-4628-B5B3-236A8F705EEF}"/>
              </a:ext>
            </a:extLst>
          </p:cNvPr>
          <p:cNvSpPr txBox="1">
            <a:spLocks noChangeArrowheads="1"/>
          </p:cNvSpPr>
          <p:nvPr/>
        </p:nvSpPr>
        <p:spPr bwMode="auto">
          <a:xfrm>
            <a:off x="521095" y="2615501"/>
            <a:ext cx="10637240" cy="418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pPr>
            <a:r>
              <a:rPr lang="en-US" altLang="en-US" sz="1800" b="1" kern="0" dirty="0">
                <a:latin typeface="Arial" panose="020B0604020202020204" pitchFamily="34" charset="0"/>
                <a:cs typeface="Arial" panose="020B0604020202020204" pitchFamily="34" charset="0"/>
              </a:rPr>
              <a:t>RACE</a:t>
            </a:r>
            <a:r>
              <a:rPr lang="en-US" altLang="en-US" sz="1800" kern="0" dirty="0">
                <a:latin typeface="Arial" panose="020B0604020202020204" pitchFamily="34" charset="0"/>
                <a:cs typeface="Arial" panose="020B0604020202020204" pitchFamily="34" charset="0"/>
              </a:rPr>
              <a:t> </a:t>
            </a:r>
            <a:r>
              <a:rPr lang="en-US" altLang="en-US" sz="1400" kern="0" dirty="0">
                <a:latin typeface="Arial" panose="020B0604020202020204" pitchFamily="34" charset="0"/>
                <a:cs typeface="Arial" panose="020B0604020202020204" pitchFamily="34" charset="0"/>
              </a:rPr>
              <a:t>(African American, White, Asian) </a:t>
            </a:r>
          </a:p>
          <a:p>
            <a:pPr eaLnBrk="1" hangingPunct="1">
              <a:lnSpc>
                <a:spcPct val="90000"/>
              </a:lnSpc>
            </a:pPr>
            <a:endParaRPr lang="en-US" altLang="en-US" sz="1800" b="1" kern="0" dirty="0">
              <a:latin typeface="Arial" panose="020B0604020202020204" pitchFamily="34" charset="0"/>
              <a:cs typeface="Arial" panose="020B0604020202020204" pitchFamily="34" charset="0"/>
            </a:endParaRPr>
          </a:p>
          <a:p>
            <a:pPr eaLnBrk="1" hangingPunct="1">
              <a:lnSpc>
                <a:spcPct val="90000"/>
              </a:lnSpc>
            </a:pPr>
            <a:r>
              <a:rPr lang="en-US" altLang="en-US" sz="1800" b="1" kern="0" dirty="0">
                <a:latin typeface="Arial" panose="020B0604020202020204" pitchFamily="34" charset="0"/>
                <a:cs typeface="Arial" panose="020B0604020202020204" pitchFamily="34" charset="0"/>
              </a:rPr>
              <a:t>COLOR </a:t>
            </a:r>
            <a:r>
              <a:rPr lang="en-US" altLang="en-US" sz="1400" kern="0" dirty="0">
                <a:latin typeface="Arial" panose="020B0604020202020204" pitchFamily="34" charset="0"/>
                <a:cs typeface="Arial" panose="020B0604020202020204" pitchFamily="34" charset="0"/>
              </a:rPr>
              <a:t>(shade of skin color)</a:t>
            </a:r>
          </a:p>
          <a:p>
            <a:pPr eaLnBrk="1" hangingPunct="1">
              <a:lnSpc>
                <a:spcPct val="90000"/>
              </a:lnSpc>
            </a:pPr>
            <a:endParaRPr lang="en-US" altLang="en-US" sz="1800" b="1" kern="0" dirty="0">
              <a:latin typeface="Arial" panose="020B0604020202020204" pitchFamily="34" charset="0"/>
              <a:cs typeface="Arial" panose="020B0604020202020204" pitchFamily="34" charset="0"/>
            </a:endParaRPr>
          </a:p>
          <a:p>
            <a:pPr eaLnBrk="1" hangingPunct="1">
              <a:lnSpc>
                <a:spcPct val="90000"/>
              </a:lnSpc>
            </a:pPr>
            <a:r>
              <a:rPr lang="en-US" altLang="en-US" sz="1800" b="1" kern="0" dirty="0">
                <a:latin typeface="Arial" panose="020B0604020202020204" pitchFamily="34" charset="0"/>
                <a:cs typeface="Arial" panose="020B0604020202020204" pitchFamily="34" charset="0"/>
              </a:rPr>
              <a:t>SEX </a:t>
            </a:r>
            <a:r>
              <a:rPr lang="en-US" altLang="en-US" sz="1400" kern="0" dirty="0">
                <a:latin typeface="Arial" panose="020B0604020202020204" pitchFamily="34" charset="0"/>
                <a:cs typeface="Arial" panose="020B0604020202020204" pitchFamily="34" charset="0"/>
              </a:rPr>
              <a:t>(gender and persons who experience sexual harassment)</a:t>
            </a:r>
          </a:p>
          <a:p>
            <a:pPr eaLnBrk="1" hangingPunct="1">
              <a:lnSpc>
                <a:spcPct val="90000"/>
              </a:lnSpc>
            </a:pPr>
            <a:endParaRPr lang="en-US" altLang="en-US" sz="1800" b="1" kern="0" dirty="0">
              <a:latin typeface="Arial" panose="020B0604020202020204" pitchFamily="34" charset="0"/>
              <a:cs typeface="Arial" panose="020B0604020202020204" pitchFamily="34" charset="0"/>
            </a:endParaRPr>
          </a:p>
          <a:p>
            <a:pPr eaLnBrk="1" hangingPunct="1">
              <a:lnSpc>
                <a:spcPct val="90000"/>
              </a:lnSpc>
            </a:pPr>
            <a:r>
              <a:rPr lang="en-US" altLang="en-US" sz="1800" b="1" kern="0" dirty="0">
                <a:latin typeface="Arial" panose="020B0604020202020204" pitchFamily="34" charset="0"/>
                <a:cs typeface="Arial" panose="020B0604020202020204" pitchFamily="34" charset="0"/>
              </a:rPr>
              <a:t>RELIGION </a:t>
            </a:r>
            <a:r>
              <a:rPr lang="en-US" altLang="en-US" sz="1400" kern="0" dirty="0">
                <a:latin typeface="Arial" panose="020B0604020202020204" pitchFamily="34" charset="0"/>
                <a:cs typeface="Arial" panose="020B0604020202020204" pitchFamily="34" charset="0"/>
              </a:rPr>
              <a:t>(Christianity, Islam, Buddhism) </a:t>
            </a:r>
          </a:p>
          <a:p>
            <a:pPr eaLnBrk="1" hangingPunct="1">
              <a:lnSpc>
                <a:spcPct val="90000"/>
              </a:lnSpc>
            </a:pPr>
            <a:endParaRPr lang="en-US" altLang="en-US" sz="1800" b="1" kern="0" dirty="0">
              <a:latin typeface="Arial" panose="020B0604020202020204" pitchFamily="34" charset="0"/>
              <a:cs typeface="Arial" panose="020B0604020202020204" pitchFamily="34" charset="0"/>
            </a:endParaRPr>
          </a:p>
          <a:p>
            <a:pPr eaLnBrk="1" hangingPunct="1">
              <a:lnSpc>
                <a:spcPct val="90000"/>
              </a:lnSpc>
            </a:pPr>
            <a:r>
              <a:rPr lang="en-US" altLang="en-US" sz="1800" b="1" kern="0" dirty="0">
                <a:latin typeface="Arial" panose="020B0604020202020204" pitchFamily="34" charset="0"/>
                <a:cs typeface="Arial" panose="020B0604020202020204" pitchFamily="34" charset="0"/>
              </a:rPr>
              <a:t>NATIONAL ORIGIN </a:t>
            </a:r>
            <a:r>
              <a:rPr lang="en-US" altLang="en-US" sz="1400" kern="0" dirty="0">
                <a:latin typeface="Arial" panose="020B0604020202020204" pitchFamily="34" charset="0"/>
                <a:cs typeface="Arial" panose="020B0604020202020204" pitchFamily="34" charset="0"/>
              </a:rPr>
              <a:t>(Mexican, American Indian, Pacific Islander, Alaskan Native, Russian, Chinese, Other) </a:t>
            </a:r>
          </a:p>
          <a:p>
            <a:pPr eaLnBrk="1" hangingPunct="1">
              <a:lnSpc>
                <a:spcPct val="90000"/>
              </a:lnSpc>
            </a:pPr>
            <a:endParaRPr lang="en-US" altLang="en-US" sz="1800" b="1" kern="0" dirty="0">
              <a:latin typeface="Arial" panose="020B0604020202020204" pitchFamily="34" charset="0"/>
              <a:cs typeface="Arial" panose="020B0604020202020204" pitchFamily="34" charset="0"/>
            </a:endParaRPr>
          </a:p>
          <a:p>
            <a:pPr eaLnBrk="1" hangingPunct="1">
              <a:lnSpc>
                <a:spcPct val="90000"/>
              </a:lnSpc>
            </a:pPr>
            <a:r>
              <a:rPr lang="en-US" altLang="en-US" sz="1800" b="1" kern="0" dirty="0">
                <a:latin typeface="Arial" panose="020B0604020202020204" pitchFamily="34" charset="0"/>
                <a:cs typeface="Arial" panose="020B0604020202020204" pitchFamily="34" charset="0"/>
              </a:rPr>
              <a:t>FAMILIAL STATUS </a:t>
            </a:r>
            <a:r>
              <a:rPr lang="en-US" altLang="en-US" sz="1400" kern="0" dirty="0">
                <a:latin typeface="Arial" panose="020B0604020202020204" pitchFamily="34" charset="0"/>
                <a:cs typeface="Arial" panose="020B0604020202020204" pitchFamily="34" charset="0"/>
              </a:rPr>
              <a:t>(Families with children under 18 years old)</a:t>
            </a:r>
          </a:p>
          <a:p>
            <a:pPr eaLnBrk="1" hangingPunct="1">
              <a:lnSpc>
                <a:spcPct val="90000"/>
              </a:lnSpc>
            </a:pPr>
            <a:endParaRPr lang="en-US" altLang="en-US" sz="1800" b="1" kern="0" dirty="0">
              <a:latin typeface="Arial" panose="020B0604020202020204" pitchFamily="34" charset="0"/>
              <a:cs typeface="Arial" panose="020B0604020202020204" pitchFamily="34" charset="0"/>
            </a:endParaRPr>
          </a:p>
          <a:p>
            <a:pPr eaLnBrk="1" hangingPunct="1">
              <a:lnSpc>
                <a:spcPct val="90000"/>
              </a:lnSpc>
            </a:pPr>
            <a:r>
              <a:rPr lang="en-US" altLang="en-US" sz="1800" b="1" kern="0" dirty="0">
                <a:latin typeface="Arial" panose="020B0604020202020204" pitchFamily="34" charset="0"/>
                <a:cs typeface="Arial" panose="020B0604020202020204" pitchFamily="34" charset="0"/>
              </a:rPr>
              <a:t>DISABILITY </a:t>
            </a:r>
            <a:r>
              <a:rPr lang="en-US" altLang="en-US" sz="1400" kern="0" dirty="0">
                <a:latin typeface="Arial" panose="020B0604020202020204" pitchFamily="34" charset="0"/>
                <a:cs typeface="Arial" panose="020B0604020202020204" pitchFamily="34" charset="0"/>
              </a:rPr>
              <a:t>(A person with a physical or mental impairment)</a:t>
            </a:r>
          </a:p>
          <a:p>
            <a:pPr eaLnBrk="1" hangingPunct="1">
              <a:lnSpc>
                <a:spcPct val="90000"/>
              </a:lnSpc>
            </a:pPr>
            <a:endParaRPr lang="en-US" altLang="en-US" sz="2000" b="1" kern="0" dirty="0">
              <a:latin typeface="Arial" panose="020B0604020202020204" pitchFamily="34" charset="0"/>
              <a:cs typeface="Arial" panose="020B0604020202020204" pitchFamily="34" charset="0"/>
            </a:endParaRPr>
          </a:p>
        </p:txBody>
      </p:sp>
      <p:sp>
        <p:nvSpPr>
          <p:cNvPr id="6" name="Rectangle 2">
            <a:extLst>
              <a:ext uri="{FF2B5EF4-FFF2-40B4-BE49-F238E27FC236}">
                <a16:creationId xmlns:a16="http://schemas.microsoft.com/office/drawing/2014/main" id="{6DD61602-EE11-4B97-A909-619991E6101A}"/>
              </a:ext>
            </a:extLst>
          </p:cNvPr>
          <p:cNvSpPr txBox="1">
            <a:spLocks noChangeArrowheads="1"/>
          </p:cNvSpPr>
          <p:nvPr/>
        </p:nvSpPr>
        <p:spPr>
          <a:xfrm>
            <a:off x="5566298" y="2615501"/>
            <a:ext cx="6532671" cy="1512616"/>
          </a:xfrm>
          <a:prstGeom prst="rect">
            <a:avLst/>
          </a:prstGeom>
          <a:effectLst>
            <a:outerShdw dist="13470" dir="2700000" algn="ctr" rotWithShape="0">
              <a:schemeClr val="bg2"/>
            </a:outerShdw>
          </a:effectLst>
        </p:spPr>
        <p:txBody>
          <a:bodyPr>
            <a:noAutofit/>
          </a:bodyPr>
          <a:lst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z="4800" b="1" dirty="0">
                <a:ln>
                  <a:solidFill>
                    <a:schemeClr val="tx1"/>
                  </a:solidFill>
                </a:ln>
                <a:solidFill>
                  <a:srgbClr val="E287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PROTECTED</a:t>
            </a:r>
            <a:r>
              <a:rPr lang="en-US" altLang="en-US" sz="4800" b="1" dirty="0">
                <a:ln>
                  <a:solidFill>
                    <a:schemeClr val="tx1"/>
                  </a:solidFill>
                </a:ln>
                <a:solidFill>
                  <a:srgbClr val="CC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800" b="1" dirty="0">
                <a:ln>
                  <a:solidFill>
                    <a:schemeClr val="tx1"/>
                  </a:solidFill>
                </a:ln>
                <a:solidFill>
                  <a:srgbClr val="E287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CLASSES</a:t>
            </a:r>
          </a:p>
        </p:txBody>
      </p:sp>
      <p:pic>
        <p:nvPicPr>
          <p:cNvPr id="7" name="Picture 2" descr="File:Eo circle red number-7.svg - Wikimedia Commons">
            <a:extLst>
              <a:ext uri="{FF2B5EF4-FFF2-40B4-BE49-F238E27FC236}">
                <a16:creationId xmlns:a16="http://schemas.microsoft.com/office/drawing/2014/main" id="{864E2AC3-9552-47CC-A7C3-78646B92BD5B}"/>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521095" y="468874"/>
            <a:ext cx="1233259" cy="123325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0FA92C9A-8080-470D-A9F0-969F1FA21B64}"/>
              </a:ext>
            </a:extLst>
          </p:cNvPr>
          <p:cNvCxnSpPr>
            <a:cxnSpLocks/>
          </p:cNvCxnSpPr>
          <p:nvPr/>
        </p:nvCxnSpPr>
        <p:spPr>
          <a:xfrm flipH="1">
            <a:off x="-1" y="2377510"/>
            <a:ext cx="219456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D80DCA18-9E97-424C-9BD3-8995BFE982BA}"/>
              </a:ext>
            </a:extLst>
          </p:cNvPr>
          <p:cNvCxnSpPr>
            <a:cxnSpLocks/>
          </p:cNvCxnSpPr>
          <p:nvPr/>
        </p:nvCxnSpPr>
        <p:spPr>
          <a:xfrm flipH="1">
            <a:off x="10061055" y="2377510"/>
            <a:ext cx="2103120" cy="0"/>
          </a:xfrm>
          <a:prstGeom prst="line">
            <a:avLst/>
          </a:prstGeom>
          <a:ln w="571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559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additive="base">
                                        <p:cTn id="12" dur="10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10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8" fill="hold" grpId="0" nodeType="after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 calcmode="lin" valueType="num">
                                      <p:cBhvr additive="base">
                                        <p:cTn id="22" dur="1000" fill="hold"/>
                                        <p:tgtEl>
                                          <p:spTgt spid="5">
                                            <p:txEl>
                                              <p:pRg st="6" end="6"/>
                                            </p:txEl>
                                          </p:spTgt>
                                        </p:tgtEl>
                                        <p:attrNameLst>
                                          <p:attrName>ppt_x</p:attrName>
                                        </p:attrNameLst>
                                      </p:cBhvr>
                                      <p:tavLst>
                                        <p:tav tm="0">
                                          <p:val>
                                            <p:strVal val="0-#ppt_w/2"/>
                                          </p:val>
                                        </p:tav>
                                        <p:tav tm="100000">
                                          <p:val>
                                            <p:strVal val="#ppt_x"/>
                                          </p:val>
                                        </p:tav>
                                      </p:tavLst>
                                    </p:anim>
                                    <p:anim calcmode="lin" valueType="num">
                                      <p:cBhvr additive="base">
                                        <p:cTn id="23" dur="10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8" fill="hold" grpId="0" nodeType="after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 calcmode="lin" valueType="num">
                                      <p:cBhvr additive="base">
                                        <p:cTn id="27" dur="1000" fill="hold"/>
                                        <p:tgtEl>
                                          <p:spTgt spid="5">
                                            <p:txEl>
                                              <p:pRg st="8" end="8"/>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8" fill="hold" grpId="0" nodeType="afterEffect">
                                  <p:stCondLst>
                                    <p:cond delay="0"/>
                                  </p:stCondLst>
                                  <p:childTnLst>
                                    <p:set>
                                      <p:cBhvr>
                                        <p:cTn id="31" dur="1" fill="hold">
                                          <p:stCondLst>
                                            <p:cond delay="0"/>
                                          </p:stCondLst>
                                        </p:cTn>
                                        <p:tgtEl>
                                          <p:spTgt spid="5">
                                            <p:txEl>
                                              <p:pRg st="10" end="10"/>
                                            </p:txEl>
                                          </p:spTgt>
                                        </p:tgtEl>
                                        <p:attrNameLst>
                                          <p:attrName>style.visibility</p:attrName>
                                        </p:attrNameLst>
                                      </p:cBhvr>
                                      <p:to>
                                        <p:strVal val="visible"/>
                                      </p:to>
                                    </p:set>
                                    <p:anim calcmode="lin" valueType="num">
                                      <p:cBhvr additive="base">
                                        <p:cTn id="32" dur="1000" fill="hold"/>
                                        <p:tgtEl>
                                          <p:spTgt spid="5">
                                            <p:txEl>
                                              <p:pRg st="10" end="10"/>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5">
                                            <p:txEl>
                                              <p:pRg st="10" end="10"/>
                                            </p:txEl>
                                          </p:spTgt>
                                        </p:tgtEl>
                                        <p:attrNameLst>
                                          <p:attrName>ppt_y</p:attrName>
                                        </p:attrNameLst>
                                      </p:cBhvr>
                                      <p:tavLst>
                                        <p:tav tm="0">
                                          <p:val>
                                            <p:strVal val="#ppt_y"/>
                                          </p:val>
                                        </p:tav>
                                        <p:tav tm="100000">
                                          <p:val>
                                            <p:strVal val="#ppt_y"/>
                                          </p:val>
                                        </p:tav>
                                      </p:tavLst>
                                    </p:anim>
                                  </p:childTnLst>
                                </p:cTn>
                              </p:par>
                            </p:childTnLst>
                          </p:cTn>
                        </p:par>
                        <p:par>
                          <p:cTn id="34" fill="hold">
                            <p:stCondLst>
                              <p:cond delay="6000"/>
                            </p:stCondLst>
                            <p:childTnLst>
                              <p:par>
                                <p:cTn id="35" presetID="2" presetClass="entr" presetSubtype="8" fill="hold" grpId="0" nodeType="after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anim calcmode="lin" valueType="num">
                                      <p:cBhvr additive="base">
                                        <p:cTn id="37" dur="1000" fill="hold"/>
                                        <p:tgtEl>
                                          <p:spTgt spid="5">
                                            <p:txEl>
                                              <p:pRg st="12" end="12"/>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5">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3" autoUpdateAnimBg="0" advAuto="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25D5A-3A69-457C-B7D4-425712F5D40F}">
  <ds:schemaRefs>
    <ds:schemaRef ds:uri="http://schemas.microsoft.com/sharepoint/v3/contenttype/forms"/>
  </ds:schemaRefs>
</ds:datastoreItem>
</file>

<file path=customXml/itemProps2.xml><?xml version="1.0" encoding="utf-8"?>
<ds:datastoreItem xmlns:ds="http://schemas.openxmlformats.org/officeDocument/2006/customXml" ds:itemID="{30AD4E0F-D5B9-4E85-A9F9-55FB534FCA93}">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16c05727-aa75-4e4a-9b5f-8a80a1165891"/>
    <ds:schemaRef ds:uri="71af3243-3dd4-4a8d-8c0d-dd76da1f02a5"/>
    <ds:schemaRef ds:uri="http://www.w3.org/XML/1998/namespace"/>
  </ds:schemaRefs>
</ds:datastoreItem>
</file>

<file path=customXml/itemProps3.xml><?xml version="1.0" encoding="utf-8"?>
<ds:datastoreItem xmlns:ds="http://schemas.openxmlformats.org/officeDocument/2006/customXml" ds:itemID="{70E7F611-2872-4820-B95F-32B269E9A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4091</Words>
  <Application>Microsoft Office PowerPoint</Application>
  <PresentationFormat>Widescreen</PresentationFormat>
  <Paragraphs>419</Paragraphs>
  <Slides>62</Slides>
  <Notes>30</Notes>
  <HiddenSlides>4</HiddenSlides>
  <MMClips>0</MMClips>
  <ScaleCrop>false</ScaleCrop>
  <HeadingPairs>
    <vt:vector size="6" baseType="variant">
      <vt:variant>
        <vt:lpstr>Fonts Used</vt:lpstr>
      </vt:variant>
      <vt:variant>
        <vt:i4>26</vt:i4>
      </vt:variant>
      <vt:variant>
        <vt:lpstr>Theme</vt:lpstr>
      </vt:variant>
      <vt:variant>
        <vt:i4>1</vt:i4>
      </vt:variant>
      <vt:variant>
        <vt:lpstr>Slide Titles</vt:lpstr>
      </vt:variant>
      <vt:variant>
        <vt:i4>62</vt:i4>
      </vt:variant>
    </vt:vector>
  </HeadingPairs>
  <TitlesOfParts>
    <vt:vector size="89" baseType="lpstr">
      <vt:lpstr>Batang</vt:lpstr>
      <vt:lpstr>Amasis MT Pro</vt:lpstr>
      <vt:lpstr>Amasis MT Pro Black</vt:lpstr>
      <vt:lpstr>Amasis MT Pro Light</vt:lpstr>
      <vt:lpstr>Andalus</vt:lpstr>
      <vt:lpstr>Aptos</vt:lpstr>
      <vt:lpstr>Aptos Display</vt:lpstr>
      <vt:lpstr>Arial</vt:lpstr>
      <vt:lpstr>Arial Black</vt:lpstr>
      <vt:lpstr>Arial Nova</vt:lpstr>
      <vt:lpstr>Baskerville Old Face</vt:lpstr>
      <vt:lpstr>Bell MT</vt:lpstr>
      <vt:lpstr>Bernard MT Condensed</vt:lpstr>
      <vt:lpstr>Book Antiqua</vt:lpstr>
      <vt:lpstr>Bookman Old Style</vt:lpstr>
      <vt:lpstr>Calibri</vt:lpstr>
      <vt:lpstr>Century Schoolbook</vt:lpstr>
      <vt:lpstr>Cooper Black</vt:lpstr>
      <vt:lpstr>Elephant</vt:lpstr>
      <vt:lpstr>Garamond</vt:lpstr>
      <vt:lpstr>Gill Sans MT</vt:lpstr>
      <vt:lpstr>Segoe Script</vt:lpstr>
      <vt:lpstr>Times New Roman</vt:lpstr>
      <vt:lpstr>Wingdings</vt:lpstr>
      <vt:lpstr>Wingdings 2</vt:lpstr>
      <vt:lpstr>Wingdings 3</vt:lpstr>
      <vt:lpstr>Office Theme</vt:lpstr>
      <vt:lpstr>PowerPoint Presentation</vt:lpstr>
      <vt:lpstr>AGENDA</vt:lpstr>
      <vt:lpstr>Fair Housing Law</vt:lpstr>
      <vt:lpstr>Fair Housing Law</vt:lpstr>
      <vt:lpstr>PowerPoint Presentation</vt:lpstr>
      <vt:lpstr>PowerPoint Presentation</vt:lpstr>
      <vt:lpstr>Civil Rights Act of 1968</vt:lpstr>
      <vt:lpstr>PowerPoint Presentation</vt:lpstr>
      <vt:lpstr>PowerPoint Presentation</vt:lpstr>
      <vt:lpstr>Fair Housing Law</vt:lpstr>
      <vt:lpstr>Fair Housing Law</vt:lpstr>
      <vt:lpstr>Fair Housing Law</vt:lpstr>
      <vt:lpstr>PowerPoint Presentation</vt:lpstr>
      <vt:lpstr>What Does the FHA have to do with Zoning?</vt:lpstr>
      <vt:lpstr>What Does the FHA  has to do with Zoning?</vt:lpstr>
      <vt:lpstr>Federal Fair Housing Law</vt:lpstr>
      <vt:lpstr>  </vt:lpstr>
      <vt:lpstr>Federal Fair Housing Law</vt:lpstr>
      <vt:lpstr>Discriminatory Zoning</vt:lpstr>
      <vt:lpstr>PowerPoint Presentation</vt:lpstr>
      <vt:lpstr>PowerPoint Presentation</vt:lpstr>
      <vt:lpstr>PowerPoint Presentation</vt:lpstr>
      <vt:lpstr> EXCEPTIONS</vt:lpstr>
      <vt:lpstr>PowerPoint Presentation</vt:lpstr>
      <vt:lpstr>PowerPoint Presentation</vt:lpstr>
      <vt:lpstr>PowerPoint Presentation</vt:lpstr>
      <vt:lpstr>PowerPoint Presentation</vt:lpstr>
      <vt:lpstr>The Fair Housing Act makes it unlawful to…</vt:lpstr>
      <vt:lpstr>The Fair Housing Act makes it unlawful to…</vt:lpstr>
      <vt:lpstr>The Fair Housing Act makes it unlawful to…</vt:lpstr>
      <vt:lpstr>The Fair Housing Act makes it unlawful to…</vt:lpstr>
      <vt:lpstr>The Fair Housing Act makes it unlawful to…</vt:lpstr>
      <vt:lpstr>PowerPoint Presentation</vt:lpstr>
      <vt:lpstr>PowerPoint Presentation</vt:lpstr>
      <vt:lpstr>PowerPoint Presentation</vt:lpstr>
      <vt:lpstr>PowerPoint Presentation</vt:lpstr>
      <vt:lpstr>28</vt:lpstr>
      <vt:lpstr>PowerPoint Presentation</vt:lpstr>
      <vt:lpstr>PowerPoint Presentation</vt:lpstr>
      <vt:lpstr>PowerPoint Presentation</vt:lpstr>
      <vt:lpstr>PowerPoint Presentation</vt:lpstr>
      <vt:lpstr>PowerPoint Presentation</vt:lpstr>
      <vt:lpstr>Prohibiting multifamily housing</vt:lpstr>
      <vt:lpstr>PowerPoint Presentation</vt:lpstr>
      <vt:lpstr>Discrimination is Costly</vt:lpstr>
      <vt:lpstr>PowerPoint Presentation</vt:lpstr>
      <vt:lpstr>PowerPoint Presentation</vt:lpstr>
      <vt:lpstr>Discrimination is Costly</vt:lpstr>
      <vt:lpstr>PowerPoint Presentation</vt:lpstr>
      <vt:lpstr>PowerPoint Presentation</vt:lpstr>
      <vt:lpstr>CONCLUSION</vt:lpstr>
      <vt:lpstr>PowerPoint Presentation</vt:lpstr>
      <vt:lpstr>PowerPoint Presentation</vt:lpstr>
      <vt:lpstr>Discrimination Says…</vt:lpstr>
      <vt:lpstr>PowerPoint Presentation</vt:lpstr>
      <vt:lpstr>PowerPoint Presentation</vt:lpstr>
      <vt:lpstr>PowerPoint Presentation</vt:lpstr>
      <vt:lpstr>OTHER RESOURCE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2022-09-08T18:15:01Z</dcterms:created>
  <dcterms:modified xsi:type="dcterms:W3CDTF">2026-02-24T20:17:06Z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